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Lst>
  <p:notesMasterIdLst>
    <p:notesMasterId r:id="rId20"/>
  </p:notesMasterIdLst>
  <p:handoutMasterIdLst>
    <p:handoutMasterId r:id="rId21"/>
  </p:handoutMasterIdLst>
  <p:sldIdLst>
    <p:sldId id="256" r:id="rId6"/>
    <p:sldId id="258" r:id="rId7"/>
    <p:sldId id="257" r:id="rId8"/>
    <p:sldId id="269" r:id="rId9"/>
    <p:sldId id="270" r:id="rId10"/>
    <p:sldId id="271" r:id="rId11"/>
    <p:sldId id="259" r:id="rId12"/>
    <p:sldId id="275" r:id="rId13"/>
    <p:sldId id="276" r:id="rId14"/>
    <p:sldId id="262" r:id="rId15"/>
    <p:sldId id="272" r:id="rId16"/>
    <p:sldId id="277" r:id="rId17"/>
    <p:sldId id="273" r:id="rId18"/>
    <p:sldId id="265" r:id="rId1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7DDAF4-E1EE-40DB-AAB4-88932BF5AA68}" v="42" dt="2024-09-25T03:18:39.166"/>
    <p1510:client id="{F027779B-A61D-9972-5CF9-9AF17DE798A6}" v="64" dt="2024-09-25T04:21:36.971"/>
  </p1510:revLst>
</p1510:revInfo>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6" autoAdjust="0"/>
    <p:restoredTop sz="53490" autoAdjust="0"/>
  </p:normalViewPr>
  <p:slideViewPr>
    <p:cSldViewPr snapToGrid="0" showGuides="1">
      <p:cViewPr varScale="1">
        <p:scale>
          <a:sx n="40" d="100"/>
          <a:sy n="40" d="100"/>
        </p:scale>
        <p:origin x="2203" y="43"/>
      </p:cViewPr>
      <p:guideLst>
        <p:guide pos="3840"/>
        <p:guide orient="horz" pos="2500"/>
        <p:guide pos="4951"/>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9/27/2024</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9/27/2024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gbif.org/sensitive-species-best-practices/master/en/"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rasd.org.au/pdf-html/index.html"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1</a:t>
            </a:fld>
            <a:endParaRPr lang="en-US" noProof="0" dirty="0"/>
          </a:p>
        </p:txBody>
      </p:sp>
    </p:spTree>
    <p:extLst>
      <p:ext uri="{BB962C8B-B14F-4D97-AF65-F5344CB8AC3E}">
        <p14:creationId xmlns:p14="http://schemas.microsoft.com/office/powerpoint/2010/main" val="1883208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0" i="0" dirty="0">
                <a:solidFill>
                  <a:srgbClr val="1F2328"/>
                </a:solidFill>
                <a:effectLst/>
                <a:latin typeface="-apple-system"/>
              </a:rPr>
              <a:t>Confirm interest / need in setting up a TDWG task group, interest group or working group.  We confirmed the need / interest in this extension at a workshop at the 2023 TDWG conference.  A draft charter for the group is developed and submitted to any overarching group (in our case the DWC Maintenance Group) and then to the TDWG Executive for approval.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i="0" dirty="0">
              <a:solidFill>
                <a:srgbClr val="1F2328"/>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b="0" i="0" dirty="0">
                <a:solidFill>
                  <a:srgbClr val="1F2328"/>
                </a:solidFill>
                <a:effectLst/>
                <a:latin typeface="-apple-system"/>
              </a:rPr>
              <a:t>The Task group is formed and goals, outputs and outcomes defined along with a strategy to deliver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i="0" dirty="0">
              <a:solidFill>
                <a:srgbClr val="1F2328"/>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b="0" i="0" dirty="0">
                <a:solidFill>
                  <a:srgbClr val="1F2328"/>
                </a:solidFill>
                <a:effectLst/>
                <a:latin typeface="-apple-system"/>
              </a:rPr>
              <a:t>Our goal output and outcomes for this task group were:</a:t>
            </a:r>
          </a:p>
          <a:p>
            <a:pPr algn="l">
              <a:buFont typeface="Arial" panose="020B0604020202020204" pitchFamily="34" charset="0"/>
              <a:buChar char="•"/>
            </a:pPr>
            <a:r>
              <a:rPr lang="en-AU" b="0" i="0" dirty="0">
                <a:solidFill>
                  <a:srgbClr val="212529"/>
                </a:solidFill>
                <a:effectLst/>
                <a:latin typeface="system-ui"/>
              </a:rPr>
              <a:t>An assessment of how the Sensitive Species extension relates to other TDWG standards</a:t>
            </a:r>
          </a:p>
          <a:p>
            <a:pPr algn="l">
              <a:buFont typeface="Arial" panose="020B0604020202020204" pitchFamily="34" charset="0"/>
              <a:buChar char="•"/>
            </a:pPr>
            <a:r>
              <a:rPr lang="en-AU" b="0" i="0" dirty="0">
                <a:solidFill>
                  <a:srgbClr val="212529"/>
                </a:solidFill>
                <a:effectLst/>
                <a:latin typeface="system-ui"/>
              </a:rPr>
              <a:t>Detailed documentation on sensitive species terms included in the extension</a:t>
            </a:r>
          </a:p>
          <a:p>
            <a:pPr algn="l">
              <a:buFont typeface="Arial" panose="020B0604020202020204" pitchFamily="34" charset="0"/>
              <a:buChar char="•"/>
            </a:pPr>
            <a:r>
              <a:rPr lang="en-AU" b="0" i="0" dirty="0">
                <a:solidFill>
                  <a:srgbClr val="212529"/>
                </a:solidFill>
                <a:effectLst/>
                <a:latin typeface="system-ui"/>
              </a:rPr>
              <a:t>Standard specification for submission to TDWG Executive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i="0" dirty="0">
              <a:solidFill>
                <a:srgbClr val="1F2328"/>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b="0" i="0" dirty="0">
                <a:solidFill>
                  <a:srgbClr val="1F2328"/>
                </a:solidFill>
                <a:effectLst/>
                <a:latin typeface="-apple-system"/>
              </a:rPr>
              <a:t>Once the task group reaches a consensus on a new extension to the DWC Standard a series of documentation is required by the TDWG Executive - All documentation of the standard has to follow the TDWG Standards Documentation Standard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0" i="0" dirty="0">
                <a:solidFill>
                  <a:srgbClr val="1F2328"/>
                </a:solidFill>
                <a:effectLst/>
                <a:latin typeface="-apple-system"/>
              </a:rPr>
              <a:t>TDWG Vocabulary Maintenance Specification is a specification which describes the processes used to modify TDWG vocabularies and their associated documents. This includes a public comment period and user feedback phase, lots of reporting and documentation and finally goes to the e TDWG executive committee to make a decision on the proposal </a:t>
            </a:r>
            <a:r>
              <a:rPr lang="en-AU" b="0" i="0" dirty="0" err="1">
                <a:solidFill>
                  <a:srgbClr val="1F2328"/>
                </a:solidFill>
                <a:effectLst/>
                <a:latin typeface="-apple-system"/>
              </a:rPr>
              <a:t>ie</a:t>
            </a:r>
            <a:r>
              <a:rPr lang="en-AU" b="0" i="0" dirty="0">
                <a:solidFill>
                  <a:srgbClr val="1F2328"/>
                </a:solidFill>
                <a:effectLst/>
                <a:latin typeface="-apple-system"/>
              </a:rPr>
              <a:t> accept, reject or return for more public review.</a:t>
            </a:r>
          </a:p>
          <a:p>
            <a:endParaRPr lang="en-AU" b="0" i="0" dirty="0">
              <a:solidFill>
                <a:srgbClr val="1F2328"/>
              </a:solidFill>
              <a:effectLst/>
              <a:latin typeface="-apple-system"/>
            </a:endParaRPr>
          </a:p>
        </p:txBody>
      </p:sp>
      <p:sp>
        <p:nvSpPr>
          <p:cNvPr id="4" name="Slide Number Placeholder 3"/>
          <p:cNvSpPr>
            <a:spLocks noGrp="1"/>
          </p:cNvSpPr>
          <p:nvPr>
            <p:ph type="sldNum" sz="quarter" idx="5"/>
          </p:nvPr>
        </p:nvSpPr>
        <p:spPr/>
        <p:txBody>
          <a:bodyPr/>
          <a:lstStyle/>
          <a:p>
            <a:fld id="{53D78A92-0141-4330-8F3E-FAADFAC23844}" type="slidenum">
              <a:rPr lang="en-US" noProof="0" smtClean="0"/>
              <a:t>5</a:t>
            </a:fld>
            <a:endParaRPr lang="en-US" noProof="0" dirty="0"/>
          </a:p>
        </p:txBody>
      </p:sp>
    </p:spTree>
    <p:extLst>
      <p:ext uri="{BB962C8B-B14F-4D97-AF65-F5344CB8AC3E}">
        <p14:creationId xmlns:p14="http://schemas.microsoft.com/office/powerpoint/2010/main" val="2967767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0" i="0" dirty="0">
                <a:solidFill>
                  <a:srgbClr val="212529"/>
                </a:solidFill>
                <a:effectLst/>
                <a:latin typeface="system-ui"/>
              </a:rPr>
              <a:t>Two of the most recent attempts to deal with the overlapping issues in this space have been </a:t>
            </a:r>
            <a:r>
              <a:rPr lang="en-AU" b="0" i="0" u="none" strike="noStrike" dirty="0">
                <a:solidFill>
                  <a:srgbClr val="617E3E"/>
                </a:solidFill>
                <a:effectLst/>
                <a:latin typeface="system-ui"/>
                <a:hlinkClick r:id="rId3"/>
              </a:rPr>
              <a:t>Arthur Chapman’s 2020 Current Best Practices for Generalizing Sensitive Species Occurrence Data</a:t>
            </a:r>
            <a:r>
              <a:rPr lang="en-AU" b="0" i="0" dirty="0">
                <a:solidFill>
                  <a:srgbClr val="212529"/>
                </a:solidFill>
                <a:effectLst/>
                <a:latin typeface="system-ui"/>
              </a:rPr>
              <a:t>, and development of a standardised </a:t>
            </a:r>
            <a:r>
              <a:rPr lang="en-AU" b="0" i="0" u="none" strike="noStrike" dirty="0">
                <a:solidFill>
                  <a:srgbClr val="617E3E"/>
                </a:solidFill>
                <a:effectLst/>
                <a:latin typeface="system-ui"/>
                <a:hlinkClick r:id="rId4"/>
              </a:rPr>
              <a:t>national framework for the Sharing of Restricted access species data in Australia</a:t>
            </a:r>
            <a:r>
              <a:rPr lang="en-AU" b="0" i="0" dirty="0">
                <a:solidFill>
                  <a:srgbClr val="212529"/>
                </a:solidFill>
                <a:effectLst/>
                <a:latin typeface="system-ui"/>
              </a:rPr>
              <a:t>.  As part of the framework project, we reached out to national and international data aggregators to understand their sensitive data policies and to gauge their interest in standardising the approach to documenting sensitive data.</a:t>
            </a:r>
          </a:p>
          <a:p>
            <a:pPr algn="l"/>
            <a:endParaRPr lang="en-AU" b="0" i="0" dirty="0">
              <a:solidFill>
                <a:srgbClr val="212529"/>
              </a:solidFill>
              <a:effectLst/>
              <a:latin typeface="system-ui"/>
            </a:endParaRPr>
          </a:p>
          <a:p>
            <a:pPr algn="l"/>
            <a:r>
              <a:rPr lang="en-AU" b="0" i="0" dirty="0">
                <a:solidFill>
                  <a:srgbClr val="212529"/>
                </a:solidFill>
                <a:effectLst/>
                <a:latin typeface="system-ui"/>
              </a:rPr>
              <a:t>This issue is not a new one, Arthur has been recommending practices to deal with sensitive data for nearly 2 decades.</a:t>
            </a:r>
          </a:p>
          <a:p>
            <a:pPr algn="l"/>
            <a:endParaRPr lang="en-AU" b="0" i="0" dirty="0">
              <a:solidFill>
                <a:srgbClr val="212529"/>
              </a:solidFill>
              <a:effectLst/>
              <a:latin typeface="system-ui"/>
            </a:endParaRPr>
          </a:p>
          <a:p>
            <a:pPr algn="l"/>
            <a:r>
              <a:rPr lang="en-AU" b="0" i="0" dirty="0">
                <a:solidFill>
                  <a:srgbClr val="212529"/>
                </a:solidFill>
                <a:effectLst/>
                <a:latin typeface="system-ui"/>
              </a:rPr>
              <a:t>In his latest report, Arthur proposed an extension to Darwin Core to capture information about how and why records for sensitive species have been generalised. GBIF have recently undertaken an analysis of how the current sensitive data fields in DWC are being applied and used and found that there is a lack of consistency and correct application.</a:t>
            </a:r>
          </a:p>
          <a:p>
            <a:pPr algn="l"/>
            <a:endParaRPr lang="en-AU" b="0" i="0" dirty="0">
              <a:solidFill>
                <a:srgbClr val="212529"/>
              </a:solidFill>
              <a:effectLst/>
              <a:latin typeface="system-ui"/>
            </a:endParaRPr>
          </a:p>
          <a:p>
            <a:pPr algn="l"/>
            <a:r>
              <a:rPr lang="en-AU" b="0" i="0" dirty="0">
                <a:solidFill>
                  <a:srgbClr val="212529"/>
                </a:solidFill>
                <a:effectLst/>
                <a:latin typeface="system-ui"/>
              </a:rPr>
              <a:t>With an exponential growth of biodiversity data aggregators and citizen science projects over this time and the increasing volume of data used in conservation assessment and biodiversity research there is a higher expectation that biodiversity data should be made available.  </a:t>
            </a:r>
          </a:p>
          <a:p>
            <a:pPr algn="l"/>
            <a:endParaRPr lang="en-AU" b="0" i="0" dirty="0">
              <a:solidFill>
                <a:srgbClr val="212529"/>
              </a:solidFill>
              <a:effectLst/>
              <a:latin typeface="system-ui"/>
            </a:endParaRPr>
          </a:p>
          <a:p>
            <a:pPr algn="l"/>
            <a:r>
              <a:rPr lang="en-AU" b="0" i="0" dirty="0">
                <a:solidFill>
                  <a:srgbClr val="212529"/>
                </a:solidFill>
                <a:effectLst/>
                <a:latin typeface="system-ui"/>
              </a:rPr>
              <a:t>As biodiversity data has been democratised, the motivations of individuals, researchers, and organisations in restricting access to certain types of data have remained constant however. Data producers and custodians may have a more conservative view of access than data consumers. Factors to be taken into consideration include type and level of threat, vulnerability, type of information, and public availability. Additionally, there is a growing recognition of the need to enable Indigenous peoples and local communities to assert data sovereignty over traditional knowledge and biodiversity data gathered by, about or within areas managed by them.</a:t>
            </a:r>
          </a:p>
          <a:p>
            <a:pPr algn="l"/>
            <a:endParaRPr lang="en-AU" b="0" i="0" dirty="0">
              <a:solidFill>
                <a:srgbClr val="212529"/>
              </a:solidFill>
              <a:effectLst/>
              <a:latin typeface="system-ui"/>
            </a:endParaRPr>
          </a:p>
          <a:p>
            <a:r>
              <a:rPr lang="en-AU" dirty="0"/>
              <a:t>In addition in 2023, a</a:t>
            </a:r>
            <a:r>
              <a:rPr lang="en-AU" b="0" i="0" dirty="0">
                <a:solidFill>
                  <a:srgbClr val="1F2328"/>
                </a:solidFill>
                <a:effectLst/>
                <a:latin typeface="-apple-system"/>
              </a:rPr>
              <a:t>fter concerns were raised that GBIF may be making potentially sensitive data publicly available, a report was commissioned to undertake an overview of existing sensitive species frameworks at national and organizational levels, the utility of using the global IUCN Red List and CITES appendices as global trigger lists for identifying sensitive species and to assess the degree to which data publishers are applying Chapman’s guidelines for generalising sensitive data. This work was undertaken by Dr Francisca </a:t>
            </a:r>
            <a:r>
              <a:rPr lang="en-AU" b="0" i="0" dirty="0" err="1">
                <a:solidFill>
                  <a:srgbClr val="1F2328"/>
                </a:solidFill>
                <a:effectLst/>
                <a:latin typeface="-apple-system"/>
              </a:rPr>
              <a:t>Astorga</a:t>
            </a:r>
            <a:r>
              <a:rPr lang="en-AU" b="0" i="0" dirty="0">
                <a:solidFill>
                  <a:srgbClr val="1F2328"/>
                </a:solidFill>
                <a:effectLst/>
                <a:latin typeface="-apple-system"/>
              </a:rPr>
              <a:t>, University of Mayor, Chile and consultation on the recommendations of this report are due to be released by the end of October for public consultation.</a:t>
            </a:r>
          </a:p>
          <a:p>
            <a:pPr algn="l"/>
            <a:endParaRPr lang="en-AU" b="0" i="0" dirty="0">
              <a:solidFill>
                <a:srgbClr val="1F2328"/>
              </a:solidFill>
              <a:effectLst/>
              <a:latin typeface="-apple-system"/>
            </a:endParaRPr>
          </a:p>
          <a:p>
            <a:pPr algn="l"/>
            <a:r>
              <a:rPr lang="en-AU" b="0" i="0" dirty="0">
                <a:solidFill>
                  <a:srgbClr val="1F2328"/>
                </a:solidFill>
                <a:effectLst/>
                <a:latin typeface="-apple-system"/>
              </a:rPr>
              <a:t>The study identified 9 national or organisational frameworks and associated protocols for identifying and generalising sensitive data and included Australia, New Zealand, France, Sweden, United Kingdom, South Africa, Finland, Switzerland, eBird and iNaturalist. All 9 used different models, often involving national stakeholder processes and consultation processes. A number of these frameworks included user feedback mechanisms to allow users of the system to flag potentially sensitive species data.</a:t>
            </a:r>
          </a:p>
          <a:p>
            <a:pPr algn="l"/>
            <a:endParaRPr lang="en-AU" b="0" i="0" dirty="0">
              <a:solidFill>
                <a:srgbClr val="1F2328"/>
              </a:solidFill>
              <a:effectLst/>
              <a:latin typeface="-apple-system"/>
            </a:endParaRPr>
          </a:p>
          <a:p>
            <a:r>
              <a:rPr lang="en-AU" dirty="0"/>
              <a:t>The outcomes of all this work was presented at a workshop at the TDWG 2023 Conference at which a recommendation was made to set up a task group to look at developing an extension to DWC.</a:t>
            </a:r>
          </a:p>
          <a:p>
            <a:endParaRPr lang="en-AU" dirty="0"/>
          </a:p>
          <a:p>
            <a:r>
              <a:rPr lang="en-AU" dirty="0"/>
              <a:t>The task group was set up early this year and is subordinate to the DWC Maintenance group.</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7</a:t>
            </a:fld>
            <a:endParaRPr lang="en-US" noProof="0" dirty="0"/>
          </a:p>
        </p:txBody>
      </p:sp>
    </p:spTree>
    <p:extLst>
      <p:ext uri="{BB962C8B-B14F-4D97-AF65-F5344CB8AC3E}">
        <p14:creationId xmlns:p14="http://schemas.microsoft.com/office/powerpoint/2010/main" val="3293189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shows the proposed new fields that Arthur proposed in his latest report.</a:t>
            </a:r>
          </a:p>
          <a:p>
            <a:endParaRPr lang="en-AU" dirty="0"/>
          </a:p>
          <a:p>
            <a:r>
              <a:rPr lang="en-AU" dirty="0"/>
              <a:t>As a task group, we would like to review these and also review Arthurs proposed treatments / vocabularies as outlined in his comments fields above.</a:t>
            </a:r>
          </a:p>
          <a:p>
            <a:endParaRPr lang="en-AU" dirty="0">
              <a:cs typeface="Calibri" panose="020F0502020204030204"/>
            </a:endParaRPr>
          </a:p>
          <a:p>
            <a:r>
              <a:rPr lang="en-AU" dirty="0">
                <a:cs typeface="Calibri" panose="020F0502020204030204"/>
              </a:rPr>
              <a:t>There were several additional suggestions in the Workshop to modify this:</a:t>
            </a:r>
          </a:p>
          <a:p>
            <a:endParaRPr lang="en-AU" dirty="0">
              <a:cs typeface="Calibri" panose="020F0502020204030204"/>
            </a:endParaRPr>
          </a:p>
          <a:p>
            <a:pPr marL="228600" indent="-228600">
              <a:buAutoNum type="alphaLcParenR"/>
            </a:pPr>
            <a:r>
              <a:rPr lang="en-AU" dirty="0">
                <a:cs typeface="Calibri" panose="020F0502020204030204"/>
              </a:rPr>
              <a:t>While the inclusion of Indigenous and cultural sensitivity might be covered under </a:t>
            </a:r>
            <a:r>
              <a:rPr lang="en-AU" err="1">
                <a:cs typeface="Calibri" panose="020F0502020204030204"/>
              </a:rPr>
              <a:t>dataSensitiveReason</a:t>
            </a:r>
            <a:r>
              <a:rPr lang="en-AU">
                <a:cs typeface="Calibri" panose="020F0502020204030204"/>
              </a:rPr>
              <a:t>, fields other that coordinates may be affected by sensitivity and this would need to be picked up</a:t>
            </a:r>
            <a:endParaRPr lang="en-AU" dirty="0">
              <a:cs typeface="Calibri" panose="020F0502020204030204"/>
            </a:endParaRPr>
          </a:p>
          <a:p>
            <a:pPr marL="228600" indent="-228600">
              <a:buAutoNum type="alphaLcParenR"/>
            </a:pPr>
            <a:r>
              <a:rPr lang="en-AU" dirty="0">
                <a:cs typeface="Calibri" panose="020F0502020204030204"/>
              </a:rPr>
              <a:t>Where data is embargoed for a specified period, an </a:t>
            </a:r>
            <a:r>
              <a:rPr lang="en-AU" dirty="0" err="1">
                <a:cs typeface="Calibri" panose="020F0502020204030204"/>
              </a:rPr>
              <a:t>embargoDate</a:t>
            </a:r>
            <a:r>
              <a:rPr lang="en-AU" dirty="0">
                <a:cs typeface="Calibri" panose="020F0502020204030204"/>
              </a:rPr>
              <a:t> field is also required. This was </a:t>
            </a:r>
            <a:r>
              <a:rPr lang="en-AU" dirty="0"/>
              <a:t>considered a good </a:t>
            </a:r>
            <a:r>
              <a:rPr lang="en-AU" dirty="0" err="1"/>
              <a:t>ideadue</a:t>
            </a:r>
            <a:r>
              <a:rPr lang="en-AU" dirty="0"/>
              <a:t> primarily to withhold records prior to publication – delisting might be another reason. Addition consideration under this suggestion needs to be given to consideration of obfuscated pre-embargo release product prior to embargo end date instead of embargoing entire dataset / and all other records in the dataset that isn’t sensitive; and clarity around the publication which the data is going to be used in so that others can make a call if the embargo period has ended once the paper is published</a:t>
            </a:r>
            <a:endParaRPr lang="en-AU" dirty="0">
              <a:cs typeface="Calibri" panose="020F0502020204030204"/>
            </a:endParaRPr>
          </a:p>
        </p:txBody>
      </p:sp>
      <p:sp>
        <p:nvSpPr>
          <p:cNvPr id="4" name="Slide Number Placeholder 3"/>
          <p:cNvSpPr>
            <a:spLocks noGrp="1"/>
          </p:cNvSpPr>
          <p:nvPr>
            <p:ph type="sldNum" sz="quarter" idx="5"/>
          </p:nvPr>
        </p:nvSpPr>
        <p:spPr/>
        <p:txBody>
          <a:bodyPr/>
          <a:lstStyle/>
          <a:p>
            <a:fld id="{53D78A92-0141-4330-8F3E-FAADFAC23844}" type="slidenum">
              <a:rPr lang="en-US" noProof="0" smtClean="0"/>
              <a:t>10</a:t>
            </a:fld>
            <a:endParaRPr lang="en-US" noProof="0" dirty="0"/>
          </a:p>
        </p:txBody>
      </p:sp>
    </p:spTree>
    <p:extLst>
      <p:ext uri="{BB962C8B-B14F-4D97-AF65-F5344CB8AC3E}">
        <p14:creationId xmlns:p14="http://schemas.microsoft.com/office/powerpoint/2010/main" val="6851674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id="{540A1271-E1E7-40AB-9552-9B4249544008}"/>
              </a:ext>
              <a:ext uri="{C183D7F6-B498-43B3-948B-1728B52AA6E4}">
                <adec:decorative xmlns:adec="http://schemas.microsoft.com/office/drawing/2017/decorative"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a:t>Click to edit Master subtitle style</a:t>
            </a:r>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88C711-3D16-496B-BF96-001A0C0A3AAF}"/>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
        <p:nvSpPr>
          <p:cNvPr id="9" name="Footer Placeholder 3">
            <a:extLst>
              <a:ext uri="{FF2B5EF4-FFF2-40B4-BE49-F238E27FC236}">
                <a16:creationId xmlns:a16="http://schemas.microsoft.com/office/drawing/2014/main" id="{F0170188-94C8-E260-7871-087F0C17192D}"/>
              </a:ext>
            </a:extLst>
          </p:cNvPr>
          <p:cNvSpPr txBox="1">
            <a:spLocks/>
          </p:cNvSpPr>
          <p:nvPr userDrawn="1"/>
        </p:nvSpPr>
        <p:spPr>
          <a:xfrm>
            <a:off x="511629" y="6041358"/>
            <a:ext cx="4463143" cy="365125"/>
          </a:xfrm>
          <a:prstGeom prst="rect">
            <a:avLst/>
          </a:prstGeom>
        </p:spPr>
        <p:txBody>
          <a:bodyPr vert="horz" lIns="91440" tIns="45720" rIns="91440" bIns="45720" rtlCol="0" anchor="ctr"/>
          <a:lstStyle>
            <a:defPPr>
              <a:defRPr lang="ru-RU"/>
            </a:defPPr>
            <a:lvl1pPr marL="0" algn="l" defTabSz="914400" rtl="0" eaLnBrk="1" latinLnBrk="0" hangingPunct="1">
              <a:defRPr sz="16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t>Sensitive Species Extension Task Group September 2024</a:t>
            </a:r>
            <a:endParaRPr lang="en-US" sz="1200" dirty="0"/>
          </a:p>
        </p:txBody>
      </p:sp>
      <p:pic>
        <p:nvPicPr>
          <p:cNvPr id="12" name="Picture 11" descr="A green text on a black background&#10;&#10;Description automatically generated">
            <a:extLst>
              <a:ext uri="{FF2B5EF4-FFF2-40B4-BE49-F238E27FC236}">
                <a16:creationId xmlns:a16="http://schemas.microsoft.com/office/drawing/2014/main" id="{B15BA7A1-BD3A-73BA-780C-41DC78A7FEE6}"/>
              </a:ext>
            </a:extLst>
          </p:cNvPr>
          <p:cNvPicPr>
            <a:picLocks noChangeAspect="1"/>
          </p:cNvPicPr>
          <p:nvPr userDrawn="1"/>
        </p:nvPicPr>
        <p:blipFill>
          <a:blip r:embed="rId3"/>
          <a:stretch>
            <a:fillRect/>
          </a:stretch>
        </p:blipFill>
        <p:spPr>
          <a:xfrm>
            <a:off x="9483881" y="6118484"/>
            <a:ext cx="2312999" cy="288000"/>
          </a:xfrm>
          <a:prstGeom prst="rect">
            <a:avLst/>
          </a:prstGeom>
          <a:solidFill>
            <a:schemeClr val="bg1"/>
          </a:solidFill>
          <a:ln w="57150">
            <a:solidFill>
              <a:schemeClr val="bg1"/>
            </a:solidFill>
          </a:ln>
        </p:spPr>
      </p:pic>
    </p:spTree>
    <p:extLst>
      <p:ext uri="{BB962C8B-B14F-4D97-AF65-F5344CB8AC3E}">
        <p14:creationId xmlns:p14="http://schemas.microsoft.com/office/powerpoint/2010/main" val="382347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
        <p:nvSpPr>
          <p:cNvPr id="8" name="Footer Placeholder 3">
            <a:extLst>
              <a:ext uri="{FF2B5EF4-FFF2-40B4-BE49-F238E27FC236}">
                <a16:creationId xmlns:a16="http://schemas.microsoft.com/office/drawing/2014/main" id="{BD2B926C-A213-1B5C-0B21-021D653315DC}"/>
              </a:ext>
            </a:extLst>
          </p:cNvPr>
          <p:cNvSpPr>
            <a:spLocks noGrp="1"/>
          </p:cNvSpPr>
          <p:nvPr>
            <p:ph type="ftr" sz="quarter" idx="12"/>
          </p:nvPr>
        </p:nvSpPr>
        <p:spPr>
          <a:xfrm>
            <a:off x="511629" y="6041358"/>
            <a:ext cx="4463143" cy="365125"/>
          </a:xfrm>
        </p:spPr>
        <p:txBody>
          <a:bodyPr/>
          <a:lstStyle/>
          <a:p>
            <a:r>
              <a:rPr lang="en-US" sz="1200" dirty="0"/>
              <a:t>Sensitive Species Extension Task Group September 2024</a:t>
            </a:r>
          </a:p>
        </p:txBody>
      </p:sp>
      <p:pic>
        <p:nvPicPr>
          <p:cNvPr id="9" name="Picture 8" descr="A green text on a black background&#10;&#10;Description automatically generated">
            <a:extLst>
              <a:ext uri="{FF2B5EF4-FFF2-40B4-BE49-F238E27FC236}">
                <a16:creationId xmlns:a16="http://schemas.microsoft.com/office/drawing/2014/main" id="{B6FBDDD3-6DD8-9D1B-9D25-F25B4E820A2C}"/>
              </a:ext>
            </a:extLst>
          </p:cNvPr>
          <p:cNvPicPr>
            <a:picLocks noChangeAspect="1"/>
          </p:cNvPicPr>
          <p:nvPr userDrawn="1"/>
        </p:nvPicPr>
        <p:blipFill>
          <a:blip r:embed="rId3"/>
          <a:stretch>
            <a:fillRect/>
          </a:stretch>
        </p:blipFill>
        <p:spPr>
          <a:xfrm>
            <a:off x="9483881" y="6118484"/>
            <a:ext cx="2312999" cy="288000"/>
          </a:xfrm>
          <a:prstGeom prst="rect">
            <a:avLst/>
          </a:prstGeom>
          <a:solidFill>
            <a:schemeClr val="bg1"/>
          </a:solidFill>
          <a:ln w="57150">
            <a:solidFill>
              <a:schemeClr val="bg1"/>
            </a:solidFill>
          </a:ln>
        </p:spPr>
      </p:pic>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
        <p:nvSpPr>
          <p:cNvPr id="8" name="Footer Placeholder 3">
            <a:extLst>
              <a:ext uri="{FF2B5EF4-FFF2-40B4-BE49-F238E27FC236}">
                <a16:creationId xmlns:a16="http://schemas.microsoft.com/office/drawing/2014/main" id="{C84EFCEE-1306-19C7-286D-2B7A76CE4F93}"/>
              </a:ext>
            </a:extLst>
          </p:cNvPr>
          <p:cNvSpPr>
            <a:spLocks noGrp="1"/>
          </p:cNvSpPr>
          <p:nvPr>
            <p:ph type="ftr" sz="quarter" idx="12"/>
          </p:nvPr>
        </p:nvSpPr>
        <p:spPr>
          <a:xfrm>
            <a:off x="511629" y="6041358"/>
            <a:ext cx="4463143" cy="365125"/>
          </a:xfrm>
        </p:spPr>
        <p:txBody>
          <a:bodyPr/>
          <a:lstStyle/>
          <a:p>
            <a:r>
              <a:rPr lang="en-US" sz="1200" dirty="0"/>
              <a:t>Sensitive Species Extension Task Group September 2024</a:t>
            </a:r>
          </a:p>
        </p:txBody>
      </p:sp>
      <p:pic>
        <p:nvPicPr>
          <p:cNvPr id="9" name="Picture 8" descr="A green text on a black background&#10;&#10;Description automatically generated">
            <a:extLst>
              <a:ext uri="{FF2B5EF4-FFF2-40B4-BE49-F238E27FC236}">
                <a16:creationId xmlns:a16="http://schemas.microsoft.com/office/drawing/2014/main" id="{6389C07D-71BE-E254-0386-6229023C14A6}"/>
              </a:ext>
            </a:extLst>
          </p:cNvPr>
          <p:cNvPicPr>
            <a:picLocks noChangeAspect="1"/>
          </p:cNvPicPr>
          <p:nvPr userDrawn="1"/>
        </p:nvPicPr>
        <p:blipFill>
          <a:blip r:embed="rId3"/>
          <a:stretch>
            <a:fillRect/>
          </a:stretch>
        </p:blipFill>
        <p:spPr>
          <a:xfrm>
            <a:off x="9483881" y="6118484"/>
            <a:ext cx="2312999" cy="288000"/>
          </a:xfrm>
          <a:prstGeom prst="rect">
            <a:avLst/>
          </a:prstGeom>
          <a:solidFill>
            <a:schemeClr val="bg1"/>
          </a:solidFill>
          <a:ln w="57150">
            <a:solidFill>
              <a:schemeClr val="bg1"/>
            </a:solidFill>
          </a:ln>
        </p:spPr>
      </p:pic>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Footer Placeholder 3">
            <a:extLst>
              <a:ext uri="{FF2B5EF4-FFF2-40B4-BE49-F238E27FC236}">
                <a16:creationId xmlns:a16="http://schemas.microsoft.com/office/drawing/2014/main" id="{8E09D221-7AB0-AAB2-6ADA-1291A6584CF1}"/>
              </a:ext>
            </a:extLst>
          </p:cNvPr>
          <p:cNvSpPr>
            <a:spLocks noGrp="1"/>
          </p:cNvSpPr>
          <p:nvPr>
            <p:ph type="ftr" sz="quarter" idx="12"/>
          </p:nvPr>
        </p:nvSpPr>
        <p:spPr>
          <a:xfrm>
            <a:off x="511629" y="6041358"/>
            <a:ext cx="4463143" cy="365125"/>
          </a:xfrm>
        </p:spPr>
        <p:txBody>
          <a:bodyPr/>
          <a:lstStyle/>
          <a:p>
            <a:r>
              <a:rPr lang="en-US" sz="1200" dirty="0"/>
              <a:t>Sensitive Species Extension Task Group September 2024</a:t>
            </a:r>
          </a:p>
        </p:txBody>
      </p:sp>
      <p:pic>
        <p:nvPicPr>
          <p:cNvPr id="13" name="Picture 12" descr="A green text on a black background&#10;&#10;Description automatically generated">
            <a:extLst>
              <a:ext uri="{FF2B5EF4-FFF2-40B4-BE49-F238E27FC236}">
                <a16:creationId xmlns:a16="http://schemas.microsoft.com/office/drawing/2014/main" id="{8D30FD2D-11AB-CF25-8087-AB77CEBFDDE3}"/>
              </a:ext>
            </a:extLst>
          </p:cNvPr>
          <p:cNvPicPr>
            <a:picLocks noChangeAspect="1"/>
          </p:cNvPicPr>
          <p:nvPr userDrawn="1"/>
        </p:nvPicPr>
        <p:blipFill>
          <a:blip r:embed="rId3"/>
          <a:stretch>
            <a:fillRect/>
          </a:stretch>
        </p:blipFill>
        <p:spPr>
          <a:xfrm>
            <a:off x="9483881" y="6118484"/>
            <a:ext cx="2312999" cy="288000"/>
          </a:xfrm>
          <a:prstGeom prst="rect">
            <a:avLst/>
          </a:prstGeom>
          <a:solidFill>
            <a:schemeClr val="bg1"/>
          </a:solidFill>
          <a:ln w="57150">
            <a:solidFill>
              <a:schemeClr val="bg1"/>
            </a:solidFill>
          </a:ln>
        </p:spPr>
      </p:pic>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chart</a:t>
            </a:r>
            <a:endParaRPr lang="en-US" noProof="0" dirty="0"/>
          </a:p>
        </p:txBody>
      </p:sp>
      <p:sp>
        <p:nvSpPr>
          <p:cNvPr id="2" name="Footer Placeholder 3">
            <a:extLst>
              <a:ext uri="{FF2B5EF4-FFF2-40B4-BE49-F238E27FC236}">
                <a16:creationId xmlns:a16="http://schemas.microsoft.com/office/drawing/2014/main" id="{77F51FC4-7E36-5A03-B52D-DFC15782F9D7}"/>
              </a:ext>
            </a:extLst>
          </p:cNvPr>
          <p:cNvSpPr>
            <a:spLocks noGrp="1"/>
          </p:cNvSpPr>
          <p:nvPr>
            <p:ph type="ftr" sz="quarter" idx="12"/>
          </p:nvPr>
        </p:nvSpPr>
        <p:spPr>
          <a:xfrm>
            <a:off x="511629" y="6041358"/>
            <a:ext cx="4463143" cy="365125"/>
          </a:xfrm>
        </p:spPr>
        <p:txBody>
          <a:bodyPr/>
          <a:lstStyle/>
          <a:p>
            <a:r>
              <a:rPr lang="en-US" sz="1200" dirty="0"/>
              <a:t>Sensitive Species Extension Task Group September 2024</a:t>
            </a:r>
          </a:p>
        </p:txBody>
      </p:sp>
      <p:pic>
        <p:nvPicPr>
          <p:cNvPr id="8" name="Picture 7" descr="A green text on a black background&#10;&#10;Description automatically generated">
            <a:extLst>
              <a:ext uri="{FF2B5EF4-FFF2-40B4-BE49-F238E27FC236}">
                <a16:creationId xmlns:a16="http://schemas.microsoft.com/office/drawing/2014/main" id="{6A25F6C1-35BB-97C6-60E9-472693C940AA}"/>
              </a:ext>
            </a:extLst>
          </p:cNvPr>
          <p:cNvPicPr>
            <a:picLocks noChangeAspect="1"/>
          </p:cNvPicPr>
          <p:nvPr userDrawn="1"/>
        </p:nvPicPr>
        <p:blipFill>
          <a:blip r:embed="rId3"/>
          <a:stretch>
            <a:fillRect/>
          </a:stretch>
        </p:blipFill>
        <p:spPr>
          <a:xfrm>
            <a:off x="9483881" y="6118484"/>
            <a:ext cx="2312999" cy="288000"/>
          </a:xfrm>
          <a:prstGeom prst="rect">
            <a:avLst/>
          </a:prstGeom>
          <a:solidFill>
            <a:schemeClr val="bg1"/>
          </a:solidFill>
          <a:ln w="57150">
            <a:solidFill>
              <a:schemeClr val="bg1"/>
            </a:solidFill>
          </a:ln>
        </p:spPr>
      </p:pic>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table</a:t>
            </a:r>
            <a:endParaRPr lang="en-US" noProof="0" dirty="0"/>
          </a:p>
        </p:txBody>
      </p:sp>
      <p:sp>
        <p:nvSpPr>
          <p:cNvPr id="2" name="Footer Placeholder 3">
            <a:extLst>
              <a:ext uri="{FF2B5EF4-FFF2-40B4-BE49-F238E27FC236}">
                <a16:creationId xmlns:a16="http://schemas.microsoft.com/office/drawing/2014/main" id="{7BD8010A-C154-6A1B-54AF-9116F1B80A22}"/>
              </a:ext>
            </a:extLst>
          </p:cNvPr>
          <p:cNvSpPr>
            <a:spLocks noGrp="1"/>
          </p:cNvSpPr>
          <p:nvPr>
            <p:ph type="ftr" sz="quarter" idx="12"/>
          </p:nvPr>
        </p:nvSpPr>
        <p:spPr>
          <a:xfrm>
            <a:off x="511629" y="6041358"/>
            <a:ext cx="4463143" cy="365125"/>
          </a:xfrm>
        </p:spPr>
        <p:txBody>
          <a:bodyPr/>
          <a:lstStyle/>
          <a:p>
            <a:r>
              <a:rPr lang="en-US" sz="1200" dirty="0"/>
              <a:t>Sensitive Species Extension Task Group September 2024</a:t>
            </a:r>
          </a:p>
        </p:txBody>
      </p:sp>
      <p:pic>
        <p:nvPicPr>
          <p:cNvPr id="8" name="Picture 7" descr="A green text on a black background&#10;&#10;Description automatically generated">
            <a:extLst>
              <a:ext uri="{FF2B5EF4-FFF2-40B4-BE49-F238E27FC236}">
                <a16:creationId xmlns:a16="http://schemas.microsoft.com/office/drawing/2014/main" id="{8661D6E2-BE1C-CD42-3B79-49D5D982A5CA}"/>
              </a:ext>
            </a:extLst>
          </p:cNvPr>
          <p:cNvPicPr>
            <a:picLocks noChangeAspect="1"/>
          </p:cNvPicPr>
          <p:nvPr userDrawn="1"/>
        </p:nvPicPr>
        <p:blipFill>
          <a:blip r:embed="rId3"/>
          <a:stretch>
            <a:fillRect/>
          </a:stretch>
        </p:blipFill>
        <p:spPr>
          <a:xfrm>
            <a:off x="9483881" y="6118484"/>
            <a:ext cx="2312999" cy="288000"/>
          </a:xfrm>
          <a:prstGeom prst="rect">
            <a:avLst/>
          </a:prstGeom>
          <a:solidFill>
            <a:schemeClr val="bg1"/>
          </a:solidFill>
          <a:ln w="57150">
            <a:solidFill>
              <a:schemeClr val="bg1"/>
            </a:solidFill>
          </a:ln>
        </p:spPr>
      </p:pic>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C23D1-BE9A-4E52-9BEF-D55C4CB7574F}"/>
              </a:ext>
              <a:ext uri="{C183D7F6-B498-43B3-948B-1728B52AA6E4}">
                <adec:decorative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Footer Placeholder 3">
            <a:extLst>
              <a:ext uri="{FF2B5EF4-FFF2-40B4-BE49-F238E27FC236}">
                <a16:creationId xmlns:a16="http://schemas.microsoft.com/office/drawing/2014/main" id="{39A64E83-933E-8741-362C-66EB1D4EEB13}"/>
              </a:ext>
            </a:extLst>
          </p:cNvPr>
          <p:cNvSpPr>
            <a:spLocks noGrp="1"/>
          </p:cNvSpPr>
          <p:nvPr>
            <p:ph type="ftr" sz="quarter" idx="12"/>
          </p:nvPr>
        </p:nvSpPr>
        <p:spPr>
          <a:xfrm>
            <a:off x="511629" y="6041358"/>
            <a:ext cx="4463143" cy="365125"/>
          </a:xfrm>
        </p:spPr>
        <p:txBody>
          <a:bodyPr/>
          <a:lstStyle/>
          <a:p>
            <a:r>
              <a:rPr lang="en-US" sz="1200" dirty="0"/>
              <a:t>Sensitive Species Extension Task Group September 2024</a:t>
            </a:r>
          </a:p>
        </p:txBody>
      </p:sp>
      <p:pic>
        <p:nvPicPr>
          <p:cNvPr id="9" name="Picture 8" descr="A green text on a black background&#10;&#10;Description automatically generated">
            <a:extLst>
              <a:ext uri="{FF2B5EF4-FFF2-40B4-BE49-F238E27FC236}">
                <a16:creationId xmlns:a16="http://schemas.microsoft.com/office/drawing/2014/main" id="{3DA7AF24-D282-4CE1-6043-AED12A48A049}"/>
              </a:ext>
            </a:extLst>
          </p:cNvPr>
          <p:cNvPicPr>
            <a:picLocks noChangeAspect="1"/>
          </p:cNvPicPr>
          <p:nvPr userDrawn="1"/>
        </p:nvPicPr>
        <p:blipFill>
          <a:blip r:embed="rId3"/>
          <a:stretch>
            <a:fillRect/>
          </a:stretch>
        </p:blipFill>
        <p:spPr>
          <a:xfrm>
            <a:off x="9483881" y="6118484"/>
            <a:ext cx="2312999" cy="288000"/>
          </a:xfrm>
          <a:prstGeom prst="rect">
            <a:avLst/>
          </a:prstGeom>
          <a:solidFill>
            <a:schemeClr val="bg1"/>
          </a:solidFill>
          <a:ln w="57150">
            <a:solidFill>
              <a:schemeClr val="bg1"/>
            </a:solidFill>
          </a:ln>
        </p:spPr>
      </p:pic>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a:t>Click icon to add media</a:t>
            </a:r>
            <a:endParaRPr lang="en-US" noProof="0" dirty="0"/>
          </a:p>
        </p:txBody>
      </p:sp>
      <p:sp>
        <p:nvSpPr>
          <p:cNvPr id="2" name="Footer Placeholder 3">
            <a:extLst>
              <a:ext uri="{FF2B5EF4-FFF2-40B4-BE49-F238E27FC236}">
                <a16:creationId xmlns:a16="http://schemas.microsoft.com/office/drawing/2014/main" id="{766BFC47-84BB-E979-6B3B-30AFBBCE9C6A}"/>
              </a:ext>
            </a:extLst>
          </p:cNvPr>
          <p:cNvSpPr>
            <a:spLocks noGrp="1"/>
          </p:cNvSpPr>
          <p:nvPr>
            <p:ph type="ftr" sz="quarter" idx="12"/>
          </p:nvPr>
        </p:nvSpPr>
        <p:spPr>
          <a:xfrm>
            <a:off x="511629" y="6041358"/>
            <a:ext cx="4463143" cy="365125"/>
          </a:xfrm>
        </p:spPr>
        <p:txBody>
          <a:bodyPr/>
          <a:lstStyle/>
          <a:p>
            <a:r>
              <a:rPr lang="en-US" sz="1200" dirty="0"/>
              <a:t>Sensitive Species Extension Task Group September 2024</a:t>
            </a:r>
          </a:p>
        </p:txBody>
      </p:sp>
      <p:pic>
        <p:nvPicPr>
          <p:cNvPr id="8" name="Picture 7" descr="A green text on a black background&#10;&#10;Description automatically generated">
            <a:extLst>
              <a:ext uri="{FF2B5EF4-FFF2-40B4-BE49-F238E27FC236}">
                <a16:creationId xmlns:a16="http://schemas.microsoft.com/office/drawing/2014/main" id="{A3375B69-054B-8A75-708D-B26282E5FECA}"/>
              </a:ext>
            </a:extLst>
          </p:cNvPr>
          <p:cNvPicPr>
            <a:picLocks noChangeAspect="1"/>
          </p:cNvPicPr>
          <p:nvPr userDrawn="1"/>
        </p:nvPicPr>
        <p:blipFill>
          <a:blip r:embed="rId3"/>
          <a:stretch>
            <a:fillRect/>
          </a:stretch>
        </p:blipFill>
        <p:spPr>
          <a:xfrm>
            <a:off x="9483881" y="6118484"/>
            <a:ext cx="2312999" cy="288000"/>
          </a:xfrm>
          <a:prstGeom prst="rect">
            <a:avLst/>
          </a:prstGeom>
          <a:solidFill>
            <a:schemeClr val="bg1"/>
          </a:solidFill>
          <a:ln w="57150">
            <a:solidFill>
              <a:schemeClr val="bg1"/>
            </a:solidFill>
          </a:ln>
        </p:spPr>
      </p:pic>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noProof="0" smtClean="0"/>
              <a:pPr/>
              <a:t>‹#›</a:t>
            </a:fld>
            <a:endParaRPr lang="en-US" noProof="0"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r>
              <a:rPr lang="en-US" noProof="0"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noProof="0" dirty="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E70722D-0BC0-4487-812D-1E4E0DEC1129}"/>
              </a:ext>
            </a:extLst>
          </p:cNvPr>
          <p:cNvSpPr>
            <a:spLocks noGrp="1"/>
          </p:cNvSpPr>
          <p:nvPr>
            <p:ph type="body" sz="quarter" idx="20"/>
          </p:nvPr>
        </p:nvSpPr>
        <p:spPr/>
        <p:txBody>
          <a:bodyPr/>
          <a:lstStyle/>
          <a:p>
            <a:r>
              <a:rPr lang="en-US" dirty="0"/>
              <a:t>September </a:t>
            </a:r>
            <a:endParaRPr lang="ru-RU" dirty="0"/>
          </a:p>
        </p:txBody>
      </p:sp>
      <p:sp>
        <p:nvSpPr>
          <p:cNvPr id="2" name="Text Placeholder 1">
            <a:extLst>
              <a:ext uri="{FF2B5EF4-FFF2-40B4-BE49-F238E27FC236}">
                <a16:creationId xmlns:a16="http://schemas.microsoft.com/office/drawing/2014/main" id="{7D65CF0B-BB68-4A49-91EE-96E78E8CAD61}"/>
              </a:ext>
            </a:extLst>
          </p:cNvPr>
          <p:cNvSpPr>
            <a:spLocks noGrp="1"/>
          </p:cNvSpPr>
          <p:nvPr>
            <p:ph type="body" sz="quarter" idx="21"/>
          </p:nvPr>
        </p:nvSpPr>
        <p:spPr/>
        <p:txBody>
          <a:bodyPr/>
          <a:lstStyle/>
          <a:p>
            <a:r>
              <a:rPr lang="en-US" dirty="0"/>
              <a:t>2024</a:t>
            </a:r>
            <a:endParaRPr lang="ru-RU" dirty="0"/>
          </a:p>
        </p:txBody>
      </p:sp>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p:txBody>
          <a:bodyPr/>
          <a:lstStyle/>
          <a:p>
            <a:r>
              <a:rPr lang="en-US" dirty="0"/>
              <a:t>Sensitive Data Extension Task Group</a:t>
            </a:r>
            <a:endParaRPr lang="ru-RU" dirty="0"/>
          </a:p>
        </p:txBody>
      </p:sp>
      <p:sp>
        <p:nvSpPr>
          <p:cNvPr id="5" name="Text Placeholder 4">
            <a:extLst>
              <a:ext uri="{FF2B5EF4-FFF2-40B4-BE49-F238E27FC236}">
                <a16:creationId xmlns:a16="http://schemas.microsoft.com/office/drawing/2014/main" id="{B623514F-9C9F-4868-A7D9-66CAA07E615D}"/>
              </a:ext>
            </a:extLst>
          </p:cNvPr>
          <p:cNvSpPr>
            <a:spLocks noGrp="1"/>
          </p:cNvSpPr>
          <p:nvPr>
            <p:ph type="body" sz="quarter" idx="13"/>
          </p:nvPr>
        </p:nvSpPr>
        <p:spPr/>
        <p:txBody>
          <a:bodyPr/>
          <a:lstStyle/>
          <a:p>
            <a:r>
              <a:rPr lang="en-US" dirty="0"/>
              <a:t>Meeting 1</a:t>
            </a:r>
            <a:endParaRPr lang="ru-RU" dirty="0"/>
          </a:p>
        </p:txBody>
      </p:sp>
      <p:pic>
        <p:nvPicPr>
          <p:cNvPr id="7" name="Picture 6" descr="A logo with text on it&#10;&#10;Description automatically generated">
            <a:extLst>
              <a:ext uri="{FF2B5EF4-FFF2-40B4-BE49-F238E27FC236}">
                <a16:creationId xmlns:a16="http://schemas.microsoft.com/office/drawing/2014/main" id="{A20B73AE-D040-97FB-48F7-9F93E99FB926}"/>
              </a:ext>
            </a:extLst>
          </p:cNvPr>
          <p:cNvPicPr>
            <a:picLocks noChangeAspect="1"/>
          </p:cNvPicPr>
          <p:nvPr/>
        </p:nvPicPr>
        <p:blipFill>
          <a:blip r:embed="rId3"/>
          <a:stretch>
            <a:fillRect/>
          </a:stretch>
        </p:blipFill>
        <p:spPr>
          <a:xfrm>
            <a:off x="382985" y="331785"/>
            <a:ext cx="2761002" cy="1164366"/>
          </a:xfrm>
          <a:prstGeom prst="rect">
            <a:avLst/>
          </a:prstGeom>
          <a:solidFill>
            <a:schemeClr val="bg1"/>
          </a:solidFill>
          <a:ln w="57150">
            <a:solidFill>
              <a:schemeClr val="bg1"/>
            </a:solidFill>
          </a:ln>
        </p:spPr>
      </p:pic>
    </p:spTree>
    <p:extLst>
      <p:ext uri="{BB962C8B-B14F-4D97-AF65-F5344CB8AC3E}">
        <p14:creationId xmlns:p14="http://schemas.microsoft.com/office/powerpoint/2010/main" val="2142316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8A5CE3-2115-4267-9A88-04013EE991C3}"/>
              </a:ext>
            </a:extLst>
          </p:cNvPr>
          <p:cNvSpPr>
            <a:spLocks noGrp="1"/>
          </p:cNvSpPr>
          <p:nvPr>
            <p:ph type="sldNum" sz="quarter" idx="10"/>
          </p:nvPr>
        </p:nvSpPr>
        <p:spPr>
          <a:xfrm>
            <a:off x="5701536" y="5955199"/>
            <a:ext cx="549442" cy="365125"/>
          </a:xfrm>
        </p:spPr>
        <p:txBody>
          <a:bodyPr/>
          <a:lstStyle/>
          <a:p>
            <a:fld id="{D495E168-DA5E-4888-8D8A-92B118324C14}" type="slidenum">
              <a:rPr lang="en-US" smtClean="0"/>
              <a:pPr/>
              <a:t>10</a:t>
            </a:fld>
            <a:endParaRPr lang="en-US" dirty="0"/>
          </a:p>
        </p:txBody>
      </p:sp>
      <p:graphicFrame>
        <p:nvGraphicFramePr>
          <p:cNvPr id="7" name="Table Placeholder 6">
            <a:extLst>
              <a:ext uri="{FF2B5EF4-FFF2-40B4-BE49-F238E27FC236}">
                <a16:creationId xmlns:a16="http://schemas.microsoft.com/office/drawing/2014/main" id="{5CB2B73A-3286-41AD-B97B-6B161C1AE6DB}"/>
              </a:ext>
            </a:extLst>
          </p:cNvPr>
          <p:cNvGraphicFramePr>
            <a:graphicFrameLocks noGrp="1"/>
          </p:cNvGraphicFramePr>
          <p:nvPr>
            <p:ph type="tbl" sz="quarter" idx="17"/>
            <p:extLst>
              <p:ext uri="{D42A27DB-BD31-4B8C-83A1-F6EECF244321}">
                <p14:modId xmlns:p14="http://schemas.microsoft.com/office/powerpoint/2010/main" val="2512314124"/>
              </p:ext>
            </p:extLst>
          </p:nvPr>
        </p:nvGraphicFramePr>
        <p:xfrm>
          <a:off x="372641" y="435429"/>
          <a:ext cx="11503922" cy="6203766"/>
        </p:xfrm>
        <a:graphic>
          <a:graphicData uri="http://schemas.openxmlformats.org/drawingml/2006/table">
            <a:tbl>
              <a:tblPr firstRow="1" bandRow="1">
                <a:tableStyleId>{284E427A-3D55-4303-BF80-6455036E1DE7}</a:tableStyleId>
              </a:tblPr>
              <a:tblGrid>
                <a:gridCol w="2229442">
                  <a:extLst>
                    <a:ext uri="{9D8B030D-6E8A-4147-A177-3AD203B41FA5}">
                      <a16:colId xmlns:a16="http://schemas.microsoft.com/office/drawing/2014/main" val="76459410"/>
                    </a:ext>
                  </a:extLst>
                </a:gridCol>
                <a:gridCol w="9274480">
                  <a:extLst>
                    <a:ext uri="{9D8B030D-6E8A-4147-A177-3AD203B41FA5}">
                      <a16:colId xmlns:a16="http://schemas.microsoft.com/office/drawing/2014/main" val="3091651751"/>
                    </a:ext>
                  </a:extLst>
                </a:gridCol>
              </a:tblGrid>
              <a:tr h="468085">
                <a:tc>
                  <a:txBody>
                    <a:bodyPr/>
                    <a:lstStyle/>
                    <a:p>
                      <a:r>
                        <a:rPr lang="en-AU"/>
                        <a:t>Field</a:t>
                      </a:r>
                      <a:endParaRPr lang="ru-RU" dirty="0"/>
                    </a:p>
                  </a:txBody>
                  <a:tcPr>
                    <a:lnL w="6350" cap="flat" cmpd="sng" algn="ctr">
                      <a:noFill/>
                      <a:prstDash val="solid"/>
                      <a:miter lim="800000"/>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tx2"/>
                    </a:solidFill>
                  </a:tcPr>
                </a:tc>
                <a:tc>
                  <a:txBody>
                    <a:bodyPr/>
                    <a:lstStyle/>
                    <a:p>
                      <a:pPr algn="l"/>
                      <a:r>
                        <a:rPr lang="en-US" sz="1600" b="0" dirty="0">
                          <a:solidFill>
                            <a:schemeClr val="accent1"/>
                          </a:solidFill>
                          <a:latin typeface="+mj-lt"/>
                        </a:rPr>
                        <a:t>Comments</a:t>
                      </a:r>
                      <a:endParaRPr lang="ru-RU" sz="1600" b="0" dirty="0">
                        <a:solidFill>
                          <a:schemeClr val="accent1"/>
                        </a:solidFill>
                        <a:latin typeface="+mj-lt"/>
                      </a:endParaRPr>
                    </a:p>
                  </a:txBody>
                  <a:tcPr marL="92013" marR="92013" anchor="ctr">
                    <a:lnL>
                      <a:noFill/>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625378934"/>
                  </a:ext>
                </a:extLst>
              </a:tr>
              <a:tr h="381827">
                <a:tc>
                  <a:txBody>
                    <a:bodyPr/>
                    <a:lstStyle/>
                    <a:p>
                      <a:pPr marL="0" algn="l" defTabSz="914400" rtl="0" eaLnBrk="1" latinLnBrk="0" hangingPunct="1"/>
                      <a:r>
                        <a:rPr lang="en-AU" sz="1600" b="0" kern="1200">
                          <a:solidFill>
                            <a:schemeClr val="bg1"/>
                          </a:solidFill>
                          <a:latin typeface="+mj-lt"/>
                          <a:ea typeface="+mn-ea"/>
                          <a:cs typeface="+mn-cs"/>
                        </a:rPr>
                        <a:t>dataSensitiveIndicator</a:t>
                      </a:r>
                      <a:endParaRPr lang="ru-RU" sz="1600" b="0" kern="1200" dirty="0">
                        <a:solidFill>
                          <a:schemeClr val="bg1"/>
                        </a:solidFill>
                        <a:latin typeface="+mj-lt"/>
                        <a:ea typeface="+mn-ea"/>
                        <a:cs typeface="+mn-cs"/>
                      </a:endParaRPr>
                    </a:p>
                  </a:txBody>
                  <a:tcPr>
                    <a:lnL w="6350" cap="flat" cmpd="sng" algn="ctr">
                      <a:noFill/>
                      <a:prstDash val="solid"/>
                      <a:miter lim="800000"/>
                    </a:lnL>
                    <a:lnR w="6350" cap="flat" cmpd="sng" algn="ctr">
                      <a:noFill/>
                      <a:prstDash val="solid"/>
                      <a:miter lim="800000"/>
                    </a:lnR>
                    <a:lnT w="1270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alpha val="95000"/>
                      </a:schemeClr>
                    </a:solidFill>
                  </a:tcPr>
                </a:tc>
                <a:tc>
                  <a:txBody>
                    <a:bodyPr/>
                    <a:lstStyle/>
                    <a:p>
                      <a:pPr marL="0" algn="l" defTabSz="914400" rtl="0" eaLnBrk="1" latinLnBrk="0" hangingPunct="1"/>
                      <a:r>
                        <a:rPr lang="en-AU" sz="1600" i="0" kern="1200" dirty="0">
                          <a:solidFill>
                            <a:schemeClr val="bg1"/>
                          </a:solidFill>
                          <a:latin typeface="+mn-lt"/>
                          <a:ea typeface="+mn-ea"/>
                          <a:cs typeface="+mn-cs"/>
                        </a:rPr>
                        <a:t>Y/N flag that the observation is sensitive.</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1270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extLst>
                  <a:ext uri="{0D108BD9-81ED-4DB2-BD59-A6C34878D82A}">
                    <a16:rowId xmlns:a16="http://schemas.microsoft.com/office/drawing/2014/main" val="571138000"/>
                  </a:ext>
                </a:extLst>
              </a:tr>
              <a:tr h="847343">
                <a:tc>
                  <a:txBody>
                    <a:bodyPr/>
                    <a:lstStyle/>
                    <a:p>
                      <a:r>
                        <a:rPr lang="en-US" sz="1600" b="0" kern="1200">
                          <a:solidFill>
                            <a:schemeClr val="bg1"/>
                          </a:solidFill>
                          <a:latin typeface="+mj-lt"/>
                          <a:ea typeface="+mn-ea"/>
                          <a:cs typeface="+mn-cs"/>
                        </a:rPr>
                        <a:t>dataSensitiveReason</a:t>
                      </a:r>
                      <a:endParaRPr lang="ru-RU" sz="1600" b="0" kern="1200" dirty="0">
                        <a:solidFill>
                          <a:schemeClr val="bg1"/>
                        </a:solidFill>
                        <a:latin typeface="+mj-lt"/>
                        <a:ea typeface="+mn-ea"/>
                        <a:cs typeface="+mn-cs"/>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solidFill>
                  </a:tcPr>
                </a:tc>
                <a:tc>
                  <a:txBody>
                    <a:bodyPr/>
                    <a:lstStyle/>
                    <a:p>
                      <a:pPr marL="0" algn="l" defTabSz="914400" rtl="0" eaLnBrk="1" latinLnBrk="0" hangingPunct="1"/>
                      <a:r>
                        <a:rPr lang="en-AU" sz="1600" i="0" kern="1200" dirty="0">
                          <a:solidFill>
                            <a:schemeClr val="bg1"/>
                          </a:solidFill>
                          <a:latin typeface="+mn-lt"/>
                          <a:ea typeface="+mn-ea"/>
                          <a:cs typeface="+mn-cs"/>
                        </a:rPr>
                        <a:t>The primary reason why the data is sensitive. Suggested format is either a picklist with values derived from Criteria 1–4 above (or a text field that combines the statements 1a–4g attached to those criteria).</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3729328272"/>
                  </a:ext>
                </a:extLst>
              </a:tr>
              <a:tr h="596278">
                <a:tc>
                  <a:txBody>
                    <a:bodyPr/>
                    <a:lstStyle/>
                    <a:p>
                      <a:r>
                        <a:rPr lang="en-US" sz="1600" b="0" kern="1200">
                          <a:solidFill>
                            <a:schemeClr val="bg1"/>
                          </a:solidFill>
                          <a:latin typeface="+mj-lt"/>
                          <a:ea typeface="+mn-ea"/>
                          <a:cs typeface="+mn-cs"/>
                        </a:rPr>
                        <a:t>dataSensitiveComments</a:t>
                      </a:r>
                      <a:endParaRPr lang="ru-RU" sz="1600" b="0" kern="1200" dirty="0">
                        <a:solidFill>
                          <a:schemeClr val="bg1"/>
                        </a:solidFill>
                        <a:latin typeface="+mj-lt"/>
                        <a:ea typeface="+mn-ea"/>
                        <a:cs typeface="+mn-cs"/>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alpha val="95000"/>
                      </a:schemeClr>
                    </a:solidFill>
                  </a:tcPr>
                </a:tc>
                <a:tc>
                  <a:txBody>
                    <a:bodyPr/>
                    <a:lstStyle/>
                    <a:p>
                      <a:pPr marL="0" algn="l" defTabSz="914400" rtl="0" eaLnBrk="1" latinLnBrk="0" hangingPunct="1"/>
                      <a:r>
                        <a:rPr lang="en-AU" sz="1600" i="0" kern="1200" dirty="0">
                          <a:solidFill>
                            <a:schemeClr val="bg1"/>
                          </a:solidFill>
                          <a:latin typeface="+mn-lt"/>
                          <a:ea typeface="+mn-ea"/>
                          <a:cs typeface="+mn-cs"/>
                        </a:rPr>
                        <a:t>Further free-text information on the reason(s) or supporting rationale for determining relevance of the Criteria for this record as recommended above.</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extLst>
                  <a:ext uri="{0D108BD9-81ED-4DB2-BD59-A6C34878D82A}">
                    <a16:rowId xmlns:a16="http://schemas.microsoft.com/office/drawing/2014/main" val="3659325650"/>
                  </a:ext>
                </a:extLst>
              </a:tr>
              <a:tr h="596278">
                <a:tc>
                  <a:txBody>
                    <a:bodyPr/>
                    <a:lstStyle/>
                    <a:p>
                      <a:r>
                        <a:rPr lang="en-US" sz="1600" b="0" kern="1200">
                          <a:solidFill>
                            <a:schemeClr val="bg1"/>
                          </a:solidFill>
                          <a:latin typeface="+mj-lt"/>
                          <a:ea typeface="+mn-ea"/>
                          <a:cs typeface="+mn-cs"/>
                        </a:rPr>
                        <a:t>sensitiveDateForReview</a:t>
                      </a:r>
                      <a:endParaRPr lang="ru-RU" sz="1600" b="0" kern="1200" dirty="0">
                        <a:solidFill>
                          <a:schemeClr val="bg1"/>
                        </a:solidFill>
                        <a:latin typeface="+mj-lt"/>
                        <a:ea typeface="+mn-ea"/>
                        <a:cs typeface="+mn-cs"/>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solidFill>
                  </a:tcPr>
                </a:tc>
                <a:tc>
                  <a:txBody>
                    <a:bodyPr/>
                    <a:lstStyle/>
                    <a:p>
                      <a:pPr marL="0" algn="l" defTabSz="914400" rtl="0" eaLnBrk="1" latinLnBrk="0" hangingPunct="1"/>
                      <a:r>
                        <a:rPr lang="en-AU" sz="1600" i="0" kern="1200" dirty="0">
                          <a:solidFill>
                            <a:schemeClr val="bg1"/>
                          </a:solidFill>
                          <a:latin typeface="+mn-lt"/>
                          <a:ea typeface="+mn-ea"/>
                          <a:cs typeface="+mn-cs"/>
                        </a:rPr>
                        <a:t>A date field documenting when the sensitive nature of the date should be reviewed. Especially important where the sensitivity is just awaiting publication of results, etc.</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172171333"/>
                  </a:ext>
                </a:extLst>
              </a:tr>
              <a:tr h="1515635">
                <a:tc>
                  <a:txBody>
                    <a:bodyPr/>
                    <a:lstStyle/>
                    <a:p>
                      <a:r>
                        <a:rPr lang="en-US" sz="1600" b="0" kern="1200">
                          <a:solidFill>
                            <a:schemeClr val="bg1"/>
                          </a:solidFill>
                          <a:latin typeface="+mj-lt"/>
                          <a:ea typeface="+mn-ea"/>
                          <a:cs typeface="+mn-cs"/>
                        </a:rPr>
                        <a:t>precisionDataProvided</a:t>
                      </a:r>
                      <a:endParaRPr lang="ru-RU" sz="1600" b="0" kern="1200" dirty="0">
                        <a:solidFill>
                          <a:schemeClr val="bg1"/>
                        </a:solidFill>
                        <a:latin typeface="+mj-lt"/>
                        <a:ea typeface="+mn-ea"/>
                        <a:cs typeface="+mn-cs"/>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alpha val="95000"/>
                      </a:schemeClr>
                    </a:solidFill>
                  </a:tcPr>
                </a:tc>
                <a:tc>
                  <a:txBody>
                    <a:bodyPr/>
                    <a:lstStyle/>
                    <a:p>
                      <a:pPr marL="0" algn="l" defTabSz="914400" rtl="0" eaLnBrk="1" latinLnBrk="0" hangingPunct="1"/>
                      <a:r>
                        <a:rPr lang="en-AU" sz="1600" i="0" kern="1200" dirty="0">
                          <a:solidFill>
                            <a:schemeClr val="bg1"/>
                          </a:solidFill>
                          <a:latin typeface="+mn-lt"/>
                          <a:ea typeface="+mn-ea"/>
                          <a:cs typeface="+mn-cs"/>
                        </a:rPr>
                        <a:t>The scale or the precision of the data made available via the Darwin Core record – may be done as coordinate precision, e.g.</a:t>
                      </a:r>
                    </a:p>
                    <a:p>
                      <a:pPr marL="0" algn="l" defTabSz="914400" rtl="0" eaLnBrk="1" latinLnBrk="0" hangingPunct="1"/>
                      <a:r>
                        <a:rPr lang="en-AU" sz="1600" i="0" kern="1200" dirty="0">
                          <a:solidFill>
                            <a:schemeClr val="bg1"/>
                          </a:solidFill>
                          <a:latin typeface="+mn-lt"/>
                          <a:ea typeface="+mn-ea"/>
                          <a:cs typeface="+mn-cs"/>
                        </a:rPr>
                        <a:t>0 = 1 degree</a:t>
                      </a:r>
                    </a:p>
                    <a:p>
                      <a:pPr marL="0" algn="l" defTabSz="914400" rtl="0" eaLnBrk="1" latinLnBrk="0" hangingPunct="1"/>
                      <a:r>
                        <a:rPr lang="en-AU" sz="1600" i="0" kern="1200" dirty="0">
                          <a:solidFill>
                            <a:schemeClr val="bg1"/>
                          </a:solidFill>
                          <a:latin typeface="+mn-lt"/>
                          <a:ea typeface="+mn-ea"/>
                          <a:cs typeface="+mn-cs"/>
                        </a:rPr>
                        <a:t>1 = 0.1 degree</a:t>
                      </a:r>
                    </a:p>
                    <a:p>
                      <a:pPr marL="0" algn="l" defTabSz="914400" rtl="0" eaLnBrk="1" latinLnBrk="0" hangingPunct="1"/>
                      <a:r>
                        <a:rPr lang="en-AU" sz="1600" i="0" kern="1200" dirty="0">
                          <a:solidFill>
                            <a:schemeClr val="bg1"/>
                          </a:solidFill>
                          <a:latin typeface="+mn-lt"/>
                          <a:ea typeface="+mn-ea"/>
                          <a:cs typeface="+mn-cs"/>
                        </a:rPr>
                        <a:t>2 = 0.01 degree    etc…..</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extLst>
                  <a:ext uri="{0D108BD9-81ED-4DB2-BD59-A6C34878D82A}">
                    <a16:rowId xmlns:a16="http://schemas.microsoft.com/office/drawing/2014/main" val="1036169640"/>
                  </a:ext>
                </a:extLst>
              </a:tr>
              <a:tr h="381827">
                <a:tc>
                  <a:txBody>
                    <a:bodyPr/>
                    <a:lstStyle/>
                    <a:p>
                      <a:r>
                        <a:rPr lang="en-US" sz="1600" b="0" kern="1200">
                          <a:solidFill>
                            <a:schemeClr val="bg1"/>
                          </a:solidFill>
                          <a:latin typeface="+mj-lt"/>
                          <a:ea typeface="+mn-ea"/>
                          <a:cs typeface="+mn-cs"/>
                        </a:rPr>
                        <a:t>precisionDataStored</a:t>
                      </a:r>
                      <a:endParaRPr lang="ru-RU" sz="1600" b="0" kern="1200" dirty="0">
                        <a:solidFill>
                          <a:schemeClr val="bg1"/>
                        </a:solidFill>
                        <a:latin typeface="+mj-lt"/>
                        <a:ea typeface="+mn-ea"/>
                        <a:cs typeface="+mn-cs"/>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solidFill>
                  </a:tcPr>
                </a:tc>
                <a:tc>
                  <a:txBody>
                    <a:bodyPr/>
                    <a:lstStyle/>
                    <a:p>
                      <a:pPr marL="0" algn="l" defTabSz="914400" rtl="0" eaLnBrk="1" latinLnBrk="0" hangingPunct="1"/>
                      <a:r>
                        <a:rPr lang="en-AU" sz="1600" i="0" kern="1200" dirty="0">
                          <a:solidFill>
                            <a:schemeClr val="bg1"/>
                          </a:solidFill>
                          <a:latin typeface="+mn-lt"/>
                          <a:ea typeface="+mn-ea"/>
                          <a:cs typeface="+mn-cs"/>
                        </a:rPr>
                        <a:t>The scale or the precision of the data stored or retained by the data custodian – may be done as coordinate precision, e.g.</a:t>
                      </a:r>
                    </a:p>
                    <a:p>
                      <a:pPr marL="0" algn="l" defTabSz="914400" rtl="0" eaLnBrk="1" latinLnBrk="0" hangingPunct="1"/>
                      <a:r>
                        <a:rPr lang="en-AU" sz="1600" i="0" kern="1200" dirty="0">
                          <a:solidFill>
                            <a:schemeClr val="bg1"/>
                          </a:solidFill>
                          <a:latin typeface="+mn-lt"/>
                          <a:ea typeface="+mn-ea"/>
                          <a:cs typeface="+mn-cs"/>
                        </a:rPr>
                        <a:t>0 = 1 degree</a:t>
                      </a:r>
                    </a:p>
                    <a:p>
                      <a:pPr marL="0" algn="l" defTabSz="914400" rtl="0" eaLnBrk="1" latinLnBrk="0" hangingPunct="1"/>
                      <a:r>
                        <a:rPr lang="en-AU" sz="1600" i="0" kern="1200" dirty="0">
                          <a:solidFill>
                            <a:schemeClr val="bg1"/>
                          </a:solidFill>
                          <a:latin typeface="+mn-lt"/>
                          <a:ea typeface="+mn-ea"/>
                          <a:cs typeface="+mn-cs"/>
                        </a:rPr>
                        <a:t>1 = 0.1 degree</a:t>
                      </a:r>
                    </a:p>
                    <a:p>
                      <a:pPr marL="0" algn="l" defTabSz="914400" rtl="0" eaLnBrk="1" latinLnBrk="0" hangingPunct="1"/>
                      <a:r>
                        <a:rPr lang="en-AU" sz="1600" i="0" kern="1200" dirty="0">
                          <a:solidFill>
                            <a:schemeClr val="bg1"/>
                          </a:solidFill>
                          <a:latin typeface="+mn-lt"/>
                          <a:ea typeface="+mn-ea"/>
                          <a:cs typeface="+mn-cs"/>
                        </a:rPr>
                        <a:t>2 = 0.01 degree   etc……</a:t>
                      </a:r>
                    </a:p>
                    <a:p>
                      <a:pPr marL="0" algn="l" defTabSz="914400" rtl="0" eaLnBrk="1" latinLnBrk="0" hangingPunct="1"/>
                      <a:endParaRPr lang="en-AU" sz="1600" i="0" kern="1200" dirty="0">
                        <a:solidFill>
                          <a:schemeClr val="bg1"/>
                        </a:solidFill>
                        <a:latin typeface="+mn-lt"/>
                        <a:ea typeface="+mn-ea"/>
                        <a:cs typeface="+mn-cs"/>
                      </a:endParaRPr>
                    </a:p>
                    <a:p>
                      <a:pPr marL="0" algn="l" defTabSz="914400" rtl="0" eaLnBrk="1" latinLnBrk="0" hangingPunct="1"/>
                      <a:r>
                        <a:rPr lang="en-AU" sz="1600" i="0" kern="1200" dirty="0">
                          <a:solidFill>
                            <a:schemeClr val="bg1"/>
                          </a:solidFill>
                          <a:latin typeface="+mn-lt"/>
                          <a:ea typeface="+mn-ea"/>
                          <a:cs typeface="+mn-cs"/>
                        </a:rPr>
                        <a:t>or maybe free text – such as ‘1 minute’, ‘0.1 minute’, ‘1 second’ – depending on how data is stored.</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2608303384"/>
                  </a:ext>
                </a:extLst>
              </a:tr>
            </a:tbl>
          </a:graphicData>
        </a:graphic>
      </p:graphicFrame>
      <p:sp>
        <p:nvSpPr>
          <p:cNvPr id="8" name="Text Placeholder 7">
            <a:extLst>
              <a:ext uri="{FF2B5EF4-FFF2-40B4-BE49-F238E27FC236}">
                <a16:creationId xmlns:a16="http://schemas.microsoft.com/office/drawing/2014/main" id="{AA60DDAB-7068-6696-327C-40DC05B80ED4}"/>
              </a:ext>
            </a:extLst>
          </p:cNvPr>
          <p:cNvSpPr>
            <a:spLocks noGrp="1"/>
          </p:cNvSpPr>
          <p:nvPr>
            <p:ph type="body" sz="quarter" idx="16"/>
          </p:nvPr>
        </p:nvSpPr>
        <p:spPr/>
        <p:txBody>
          <a:bodyPr/>
          <a:lstStyle/>
          <a:p>
            <a:endParaRPr lang="en-AU"/>
          </a:p>
        </p:txBody>
      </p:sp>
      <p:sp>
        <p:nvSpPr>
          <p:cNvPr id="10" name="Title 9">
            <a:extLst>
              <a:ext uri="{FF2B5EF4-FFF2-40B4-BE49-F238E27FC236}">
                <a16:creationId xmlns:a16="http://schemas.microsoft.com/office/drawing/2014/main" id="{63B4419F-2C4E-A6DE-F441-96BEEC8D274B}"/>
              </a:ext>
            </a:extLst>
          </p:cNvPr>
          <p:cNvSpPr>
            <a:spLocks noGrp="1"/>
          </p:cNvSpPr>
          <p:nvPr>
            <p:ph type="title"/>
          </p:nvPr>
        </p:nvSpPr>
        <p:spPr/>
        <p:txBody>
          <a:bodyPr/>
          <a:lstStyle/>
          <a:p>
            <a:endParaRPr lang="en-AU"/>
          </a:p>
        </p:txBody>
      </p:sp>
    </p:spTree>
    <p:extLst>
      <p:ext uri="{BB962C8B-B14F-4D97-AF65-F5344CB8AC3E}">
        <p14:creationId xmlns:p14="http://schemas.microsoft.com/office/powerpoint/2010/main" val="2902992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a:xfrm>
            <a:off x="831850" y="3277572"/>
            <a:ext cx="10515600" cy="1741714"/>
          </a:xfrm>
        </p:spPr>
        <p:txBody>
          <a:bodyPr/>
          <a:lstStyle/>
          <a:p>
            <a:r>
              <a:rPr lang="en-US" dirty="0"/>
              <a:t>Task Group Priorities?</a:t>
            </a:r>
          </a:p>
        </p:txBody>
      </p:sp>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0"/>
          </p:nvPr>
        </p:nvSpPr>
        <p:spPr/>
        <p:txBody>
          <a:bodyPr/>
          <a:lstStyle/>
          <a:p>
            <a:fld id="{D495E168-DA5E-4888-8D8A-92B118324C14}" type="slidenum">
              <a:rPr lang="en-US" smtClean="0"/>
              <a:pPr/>
              <a:t>11</a:t>
            </a:fld>
            <a:endParaRPr lang="en-US" dirty="0"/>
          </a:p>
        </p:txBody>
      </p:sp>
      <p:sp>
        <p:nvSpPr>
          <p:cNvPr id="9" name="Text Placeholder 8">
            <a:extLst>
              <a:ext uri="{FF2B5EF4-FFF2-40B4-BE49-F238E27FC236}">
                <a16:creationId xmlns:a16="http://schemas.microsoft.com/office/drawing/2014/main" id="{F1B3E1F6-1AB9-CBB6-400F-C12155F4A2F6}"/>
              </a:ext>
            </a:extLst>
          </p:cNvPr>
          <p:cNvSpPr>
            <a:spLocks noGrp="1"/>
          </p:cNvSpPr>
          <p:nvPr>
            <p:ph type="body" idx="1"/>
          </p:nvPr>
        </p:nvSpPr>
        <p:spPr/>
        <p:txBody>
          <a:bodyPr/>
          <a:lstStyle/>
          <a:p>
            <a:r>
              <a:rPr lang="en-AU" dirty="0"/>
              <a:t>Discussion</a:t>
            </a:r>
          </a:p>
        </p:txBody>
      </p:sp>
    </p:spTree>
    <p:extLst>
      <p:ext uri="{BB962C8B-B14F-4D97-AF65-F5344CB8AC3E}">
        <p14:creationId xmlns:p14="http://schemas.microsoft.com/office/powerpoint/2010/main" val="21555697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B51AE-252F-4958-A1E9-67C57179FF35}"/>
              </a:ext>
            </a:extLst>
          </p:cNvPr>
          <p:cNvSpPr>
            <a:spLocks noGrp="1"/>
          </p:cNvSpPr>
          <p:nvPr>
            <p:ph type="title"/>
          </p:nvPr>
        </p:nvSpPr>
        <p:spPr>
          <a:xfrm>
            <a:off x="841248" y="1169256"/>
            <a:ext cx="5285914" cy="782638"/>
          </a:xfrm>
        </p:spPr>
        <p:txBody>
          <a:bodyPr anchor="ctr">
            <a:normAutofit/>
          </a:bodyPr>
          <a:lstStyle/>
          <a:p>
            <a:r>
              <a:rPr lang="en-US" dirty="0"/>
              <a:t>Proposed Approach</a:t>
            </a:r>
          </a:p>
        </p:txBody>
      </p:sp>
      <p:sp>
        <p:nvSpPr>
          <p:cNvPr id="3" name="Slide Number Placeholder 2">
            <a:extLst>
              <a:ext uri="{FF2B5EF4-FFF2-40B4-BE49-F238E27FC236}">
                <a16:creationId xmlns:a16="http://schemas.microsoft.com/office/drawing/2014/main" id="{077CBD36-E928-427F-BCF4-3FF2B77D4C0D}"/>
              </a:ext>
            </a:extLst>
          </p:cNvPr>
          <p:cNvSpPr>
            <a:spLocks noGrp="1"/>
          </p:cNvSpPr>
          <p:nvPr>
            <p:ph type="sldNum" sz="quarter" idx="10"/>
          </p:nvPr>
        </p:nvSpPr>
        <p:spPr>
          <a:xfrm>
            <a:off x="5821279" y="6118484"/>
            <a:ext cx="549442" cy="365125"/>
          </a:xfrm>
        </p:spPr>
        <p:txBody>
          <a:bodyPr anchor="ctr">
            <a:normAutofit/>
          </a:bodyPr>
          <a:lstStyle/>
          <a:p>
            <a:pPr>
              <a:spcAft>
                <a:spcPts val="600"/>
              </a:spcAft>
            </a:pPr>
            <a:fld id="{D495E168-DA5E-4888-8D8A-92B118324C14}" type="slidenum">
              <a:rPr lang="en-US" smtClean="0"/>
              <a:pPr>
                <a:spcAft>
                  <a:spcPts val="600"/>
                </a:spcAft>
              </a:pPr>
              <a:t>12</a:t>
            </a:fld>
            <a:endParaRPr lang="en-US"/>
          </a:p>
        </p:txBody>
      </p:sp>
      <p:sp>
        <p:nvSpPr>
          <p:cNvPr id="6" name="Text Placeholder 5">
            <a:extLst>
              <a:ext uri="{FF2B5EF4-FFF2-40B4-BE49-F238E27FC236}">
                <a16:creationId xmlns:a16="http://schemas.microsoft.com/office/drawing/2014/main" id="{A1FE0C33-CECE-4322-A29C-AEA87CDB13E3}"/>
              </a:ext>
            </a:extLst>
          </p:cNvPr>
          <p:cNvSpPr>
            <a:spLocks noGrp="1"/>
          </p:cNvSpPr>
          <p:nvPr>
            <p:ph type="body" sz="quarter" idx="15"/>
          </p:nvPr>
        </p:nvSpPr>
        <p:spPr>
          <a:xfrm>
            <a:off x="838200" y="2455932"/>
            <a:ext cx="6128657" cy="3662552"/>
          </a:xfrm>
        </p:spPr>
        <p:txBody>
          <a:bodyPr vert="horz" wrap="square" lIns="0" tIns="45720" rIns="91440" bIns="45720" rtlCol="0" anchor="t">
            <a:normAutofit/>
          </a:bodyPr>
          <a:lstStyle/>
          <a:p>
            <a:pPr marL="179705" indent="-179705">
              <a:spcAft>
                <a:spcPts val="1800"/>
              </a:spcAft>
            </a:pPr>
            <a:r>
              <a:rPr lang="en-AU" sz="2400" dirty="0"/>
              <a:t>Discuss and agree Sensitive species extension fields and definitions</a:t>
            </a:r>
          </a:p>
          <a:p>
            <a:pPr marL="179705" indent="-179705">
              <a:spcAft>
                <a:spcPts val="1800"/>
              </a:spcAft>
            </a:pPr>
            <a:r>
              <a:rPr lang="en-AU" sz="2400" dirty="0"/>
              <a:t>Define a standard set of extension vocabularies / ontologies</a:t>
            </a:r>
          </a:p>
          <a:p>
            <a:pPr marL="179705" indent="-179705">
              <a:spcAft>
                <a:spcPts val="1800"/>
              </a:spcAft>
            </a:pPr>
            <a:r>
              <a:rPr lang="en-AU" sz="2400" dirty="0"/>
              <a:t>Consider and propose principles for the creation and adoption of national checklists</a:t>
            </a:r>
            <a:endParaRPr lang="en-US" sz="2400" dirty="0"/>
          </a:p>
        </p:txBody>
      </p:sp>
      <p:sp>
        <p:nvSpPr>
          <p:cNvPr id="11" name="Footer Placeholder 3">
            <a:extLst>
              <a:ext uri="{FF2B5EF4-FFF2-40B4-BE49-F238E27FC236}">
                <a16:creationId xmlns:a16="http://schemas.microsoft.com/office/drawing/2014/main" id="{E57560B4-5576-2023-33FB-60EF56A29237}"/>
              </a:ext>
            </a:extLst>
          </p:cNvPr>
          <p:cNvSpPr>
            <a:spLocks noGrp="1"/>
          </p:cNvSpPr>
          <p:nvPr>
            <p:ph type="ftr" sz="quarter" idx="12"/>
          </p:nvPr>
        </p:nvSpPr>
        <p:spPr>
          <a:xfrm>
            <a:off x="511629" y="6041358"/>
            <a:ext cx="4463143" cy="365125"/>
          </a:xfrm>
        </p:spPr>
        <p:txBody>
          <a:bodyPr/>
          <a:lstStyle/>
          <a:p>
            <a:r>
              <a:rPr lang="en-US" sz="1200" dirty="0"/>
              <a:t>Sensitive Species Extension Task Group September 2024</a:t>
            </a:r>
          </a:p>
        </p:txBody>
      </p:sp>
      <p:pic>
        <p:nvPicPr>
          <p:cNvPr id="12" name="Picture 11" descr="A green text on a black background&#10;&#10;Description automatically generated">
            <a:extLst>
              <a:ext uri="{FF2B5EF4-FFF2-40B4-BE49-F238E27FC236}">
                <a16:creationId xmlns:a16="http://schemas.microsoft.com/office/drawing/2014/main" id="{381D19DB-0D5F-84F6-7EED-05302EC53365}"/>
              </a:ext>
            </a:extLst>
          </p:cNvPr>
          <p:cNvPicPr>
            <a:picLocks noChangeAspect="1"/>
          </p:cNvPicPr>
          <p:nvPr/>
        </p:nvPicPr>
        <p:blipFill>
          <a:blip r:embed="rId2"/>
          <a:stretch>
            <a:fillRect/>
          </a:stretch>
        </p:blipFill>
        <p:spPr>
          <a:xfrm>
            <a:off x="9483881" y="6118484"/>
            <a:ext cx="2312999" cy="288000"/>
          </a:xfrm>
          <a:prstGeom prst="rect">
            <a:avLst/>
          </a:prstGeom>
          <a:solidFill>
            <a:schemeClr val="bg1"/>
          </a:solidFill>
          <a:ln w="57150">
            <a:solidFill>
              <a:schemeClr val="bg1"/>
            </a:solidFill>
          </a:ln>
        </p:spPr>
      </p:pic>
    </p:spTree>
    <p:extLst>
      <p:ext uri="{BB962C8B-B14F-4D97-AF65-F5344CB8AC3E}">
        <p14:creationId xmlns:p14="http://schemas.microsoft.com/office/powerpoint/2010/main" val="1357201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a:xfrm>
            <a:off x="831850" y="3277572"/>
            <a:ext cx="10515600" cy="1741714"/>
          </a:xfrm>
        </p:spPr>
        <p:txBody>
          <a:bodyPr/>
          <a:lstStyle/>
          <a:p>
            <a:r>
              <a:rPr lang="en-US" dirty="0"/>
              <a:t>Proposed Timeframes</a:t>
            </a:r>
          </a:p>
        </p:txBody>
      </p:sp>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0"/>
          </p:nvPr>
        </p:nvSpPr>
        <p:spPr/>
        <p:txBody>
          <a:bodyPr/>
          <a:lstStyle/>
          <a:p>
            <a:fld id="{D495E168-DA5E-4888-8D8A-92B118324C14}" type="slidenum">
              <a:rPr lang="en-US" smtClean="0"/>
              <a:pPr/>
              <a:t>13</a:t>
            </a:fld>
            <a:endParaRPr lang="en-US" dirty="0"/>
          </a:p>
        </p:txBody>
      </p:sp>
      <p:sp>
        <p:nvSpPr>
          <p:cNvPr id="9" name="Text Placeholder 8">
            <a:extLst>
              <a:ext uri="{FF2B5EF4-FFF2-40B4-BE49-F238E27FC236}">
                <a16:creationId xmlns:a16="http://schemas.microsoft.com/office/drawing/2014/main" id="{F1B3E1F6-1AB9-CBB6-400F-C12155F4A2F6}"/>
              </a:ext>
            </a:extLst>
          </p:cNvPr>
          <p:cNvSpPr>
            <a:spLocks noGrp="1"/>
          </p:cNvSpPr>
          <p:nvPr>
            <p:ph type="body" idx="1"/>
          </p:nvPr>
        </p:nvSpPr>
        <p:spPr/>
        <p:txBody>
          <a:bodyPr/>
          <a:lstStyle/>
          <a:p>
            <a:r>
              <a:rPr lang="en-AU" dirty="0"/>
              <a:t>Discussion</a:t>
            </a:r>
          </a:p>
        </p:txBody>
      </p:sp>
    </p:spTree>
    <p:extLst>
      <p:ext uri="{BB962C8B-B14F-4D97-AF65-F5344CB8AC3E}">
        <p14:creationId xmlns:p14="http://schemas.microsoft.com/office/powerpoint/2010/main" val="3480757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B381BA-F1D7-483F-B759-9C3451355503}"/>
              </a:ext>
            </a:extLst>
          </p:cNvPr>
          <p:cNvSpPr>
            <a:spLocks noGrp="1"/>
          </p:cNvSpPr>
          <p:nvPr>
            <p:ph type="title"/>
          </p:nvPr>
        </p:nvSpPr>
        <p:spPr/>
        <p:txBody>
          <a:bodyPr/>
          <a:lstStyle/>
          <a:p>
            <a:r>
              <a:rPr lang="en-US" sz="6000" dirty="0"/>
              <a:t>THANK YOU!</a:t>
            </a:r>
          </a:p>
        </p:txBody>
      </p:sp>
      <p:sp>
        <p:nvSpPr>
          <p:cNvPr id="4" name="Text Placeholder 3">
            <a:extLst>
              <a:ext uri="{FF2B5EF4-FFF2-40B4-BE49-F238E27FC236}">
                <a16:creationId xmlns:a16="http://schemas.microsoft.com/office/drawing/2014/main" id="{A412BBAB-4628-42F5-BF78-BE0E59475133}"/>
              </a:ext>
            </a:extLst>
          </p:cNvPr>
          <p:cNvSpPr>
            <a:spLocks noGrp="1"/>
          </p:cNvSpPr>
          <p:nvPr>
            <p:ph type="body" sz="quarter" idx="13"/>
          </p:nvPr>
        </p:nvSpPr>
        <p:spPr>
          <a:xfrm>
            <a:off x="1064693" y="2659089"/>
            <a:ext cx="10090287" cy="2380997"/>
          </a:xfrm>
        </p:spPr>
        <p:txBody>
          <a:bodyPr/>
          <a:lstStyle/>
          <a:p>
            <a:pPr algn="l"/>
            <a:r>
              <a:rPr lang="en-US" sz="2400" b="1" dirty="0"/>
              <a:t>Convenor: </a:t>
            </a:r>
            <a:r>
              <a:rPr lang="en-US" sz="2000" dirty="0"/>
              <a:t>Cam </a:t>
            </a:r>
            <a:r>
              <a:rPr lang="en-US" sz="2000" dirty="0" err="1"/>
              <a:t>Slayter</a:t>
            </a:r>
            <a:endParaRPr lang="en-US" sz="2000" dirty="0"/>
          </a:p>
          <a:p>
            <a:pPr algn="l"/>
            <a:r>
              <a:rPr lang="en-US" sz="2400" b="1" dirty="0"/>
              <a:t>Core Members:</a:t>
            </a:r>
          </a:p>
          <a:p>
            <a:pPr lvl="1"/>
            <a:r>
              <a:rPr lang="en-US" sz="2000" dirty="0">
                <a:solidFill>
                  <a:schemeClr val="bg2"/>
                </a:solidFill>
              </a:rPr>
              <a:t>Andrew Rodrigues - GBIF, Global initiatives and implementation of DWC</a:t>
            </a:r>
          </a:p>
          <a:p>
            <a:pPr lvl="1"/>
            <a:r>
              <a:rPr lang="en-US" sz="2000" dirty="0">
                <a:solidFill>
                  <a:schemeClr val="bg2"/>
                </a:solidFill>
              </a:rPr>
              <a:t>Piers Higgs - Gaia Resources, technical expertise</a:t>
            </a:r>
          </a:p>
          <a:p>
            <a:pPr lvl="1"/>
            <a:r>
              <a:rPr lang="en-US" sz="2000" dirty="0">
                <a:solidFill>
                  <a:schemeClr val="bg2"/>
                </a:solidFill>
              </a:rPr>
              <a:t>Tania Laity - Atlas of Living Australia, data management and species expertise</a:t>
            </a:r>
          </a:p>
          <a:p>
            <a:pPr lvl="1"/>
            <a:r>
              <a:rPr lang="en-US" sz="2000" dirty="0">
                <a:solidFill>
                  <a:schemeClr val="bg2"/>
                </a:solidFill>
              </a:rPr>
              <a:t>John </a:t>
            </a:r>
            <a:r>
              <a:rPr lang="en-US" sz="2000" dirty="0" err="1">
                <a:solidFill>
                  <a:schemeClr val="bg2"/>
                </a:solidFill>
              </a:rPr>
              <a:t>Wieczorek</a:t>
            </a:r>
            <a:r>
              <a:rPr lang="en-US" sz="2000" dirty="0">
                <a:solidFill>
                  <a:schemeClr val="bg2"/>
                </a:solidFill>
              </a:rPr>
              <a:t> - </a:t>
            </a:r>
            <a:r>
              <a:rPr lang="en-US" sz="2000" dirty="0" err="1">
                <a:solidFill>
                  <a:schemeClr val="bg2"/>
                </a:solidFill>
              </a:rPr>
              <a:t>VertNet</a:t>
            </a:r>
            <a:r>
              <a:rPr lang="en-US" sz="2000" dirty="0">
                <a:solidFill>
                  <a:schemeClr val="bg2"/>
                </a:solidFill>
              </a:rPr>
              <a:t>, Darwin Core Maintenance Interest Group</a:t>
            </a:r>
          </a:p>
        </p:txBody>
      </p:sp>
      <p:sp>
        <p:nvSpPr>
          <p:cNvPr id="8" name="Footer Placeholder 3">
            <a:extLst>
              <a:ext uri="{FF2B5EF4-FFF2-40B4-BE49-F238E27FC236}">
                <a16:creationId xmlns:a16="http://schemas.microsoft.com/office/drawing/2014/main" id="{50B92F60-7323-3A6E-9157-6374D88CC5F9}"/>
              </a:ext>
            </a:extLst>
          </p:cNvPr>
          <p:cNvSpPr txBox="1">
            <a:spLocks/>
          </p:cNvSpPr>
          <p:nvPr/>
        </p:nvSpPr>
        <p:spPr>
          <a:xfrm>
            <a:off x="511629" y="6041358"/>
            <a:ext cx="4463143" cy="365125"/>
          </a:xfrm>
          <a:prstGeom prst="rect">
            <a:avLst/>
          </a:prstGeom>
        </p:spPr>
        <p:txBody>
          <a:bodyPr vert="horz" lIns="91440" tIns="45720" rIns="91440" bIns="45720" rtlCol="0" anchor="ctr"/>
          <a:lstStyle>
            <a:defPPr>
              <a:defRPr lang="ru-RU"/>
            </a:defPPr>
            <a:lvl1pPr>
              <a:defRPr sz="1200">
                <a:solidFill>
                  <a:schemeClr val="bg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Sensitive Species Extension Task Group September 2024</a:t>
            </a:r>
          </a:p>
        </p:txBody>
      </p:sp>
      <p:pic>
        <p:nvPicPr>
          <p:cNvPr id="9" name="Picture 8" descr="A green text on a black background&#10;&#10;Description automatically generated">
            <a:extLst>
              <a:ext uri="{FF2B5EF4-FFF2-40B4-BE49-F238E27FC236}">
                <a16:creationId xmlns:a16="http://schemas.microsoft.com/office/drawing/2014/main" id="{DC028D2A-958B-1693-C130-4A8C3F5A6089}"/>
              </a:ext>
            </a:extLst>
          </p:cNvPr>
          <p:cNvPicPr>
            <a:picLocks noChangeAspect="1"/>
          </p:cNvPicPr>
          <p:nvPr/>
        </p:nvPicPr>
        <p:blipFill>
          <a:blip r:embed="rId2"/>
          <a:stretch>
            <a:fillRect/>
          </a:stretch>
        </p:blipFill>
        <p:spPr>
          <a:xfrm>
            <a:off x="9483881" y="6118484"/>
            <a:ext cx="2312999" cy="288000"/>
          </a:xfrm>
          <a:prstGeom prst="rect">
            <a:avLst/>
          </a:prstGeom>
          <a:solidFill>
            <a:schemeClr val="bg1"/>
          </a:solidFill>
          <a:ln w="57150">
            <a:solidFill>
              <a:schemeClr val="bg1"/>
            </a:solidFill>
          </a:ln>
        </p:spPr>
      </p:pic>
      <p:sp>
        <p:nvSpPr>
          <p:cNvPr id="15" name="Text Placeholder 14">
            <a:extLst>
              <a:ext uri="{FF2B5EF4-FFF2-40B4-BE49-F238E27FC236}">
                <a16:creationId xmlns:a16="http://schemas.microsoft.com/office/drawing/2014/main" id="{B64A4221-8A63-6484-5B15-A23228AC9C08}"/>
              </a:ext>
            </a:extLst>
          </p:cNvPr>
          <p:cNvSpPr>
            <a:spLocks noGrp="1"/>
          </p:cNvSpPr>
          <p:nvPr>
            <p:ph type="body" sz="quarter" idx="22"/>
          </p:nvPr>
        </p:nvSpPr>
        <p:spPr>
          <a:xfrm>
            <a:off x="511630" y="5188325"/>
            <a:ext cx="10907484" cy="474519"/>
          </a:xfrm>
        </p:spPr>
        <p:txBody>
          <a:bodyPr/>
          <a:lstStyle/>
          <a:p>
            <a:r>
              <a:rPr lang="en-AU" dirty="0"/>
              <a:t>dwc-sensitive-species-owner@lists.tdwg.org</a:t>
            </a:r>
          </a:p>
        </p:txBody>
      </p:sp>
    </p:spTree>
    <p:extLst>
      <p:ext uri="{BB962C8B-B14F-4D97-AF65-F5344CB8AC3E}">
        <p14:creationId xmlns:p14="http://schemas.microsoft.com/office/powerpoint/2010/main" val="3309279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p:txBody>
          <a:bodyPr/>
          <a:lstStyle/>
          <a:p>
            <a:r>
              <a:rPr lang="en-US" dirty="0"/>
              <a:t>Agenda</a:t>
            </a:r>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a:lstStyle/>
          <a:p>
            <a:fld id="{D495E168-DA5E-4888-8D8A-92B118324C14}" type="slidenum">
              <a:rPr lang="en-US" smtClean="0"/>
              <a:pPr/>
              <a:t>2</a:t>
            </a:fld>
            <a:endParaRPr lang="en-US" dirty="0"/>
          </a:p>
        </p:txBody>
      </p:sp>
      <p:sp>
        <p:nvSpPr>
          <p:cNvPr id="9" name="Text Placeholder 4">
            <a:extLst>
              <a:ext uri="{FF2B5EF4-FFF2-40B4-BE49-F238E27FC236}">
                <a16:creationId xmlns:a16="http://schemas.microsoft.com/office/drawing/2014/main" id="{768625EC-F9C0-158F-A6F7-2E2EE586A85D}"/>
              </a:ext>
            </a:extLst>
          </p:cNvPr>
          <p:cNvSpPr txBox="1">
            <a:spLocks/>
          </p:cNvSpPr>
          <p:nvPr/>
        </p:nvSpPr>
        <p:spPr>
          <a:xfrm>
            <a:off x="563479" y="2188030"/>
            <a:ext cx="5935292" cy="3044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bg2"/>
                </a:solidFill>
              </a:rPr>
              <a:t>Introductions</a:t>
            </a:r>
          </a:p>
          <a:p>
            <a:r>
              <a:rPr lang="en-US" sz="2000" dirty="0">
                <a:solidFill>
                  <a:schemeClr val="bg2"/>
                </a:solidFill>
              </a:rPr>
              <a:t>TDWG Processes for Standards</a:t>
            </a:r>
          </a:p>
          <a:p>
            <a:r>
              <a:rPr lang="en-US" sz="2000" dirty="0">
                <a:solidFill>
                  <a:schemeClr val="bg2"/>
                </a:solidFill>
              </a:rPr>
              <a:t>Background to the Task Group</a:t>
            </a:r>
          </a:p>
          <a:p>
            <a:r>
              <a:rPr lang="en-US" sz="2000" dirty="0">
                <a:solidFill>
                  <a:schemeClr val="bg2"/>
                </a:solidFill>
              </a:rPr>
              <a:t>Recommendations from TDWG 2023 Workshop</a:t>
            </a:r>
          </a:p>
          <a:p>
            <a:r>
              <a:rPr lang="en-US" sz="2000" dirty="0">
                <a:solidFill>
                  <a:schemeClr val="bg2"/>
                </a:solidFill>
              </a:rPr>
              <a:t>Priorities</a:t>
            </a:r>
          </a:p>
          <a:p>
            <a:r>
              <a:rPr lang="en-US" sz="2000" dirty="0">
                <a:solidFill>
                  <a:schemeClr val="bg2"/>
                </a:solidFill>
              </a:rPr>
              <a:t>Timeframes</a:t>
            </a:r>
          </a:p>
        </p:txBody>
      </p:sp>
      <p:sp>
        <p:nvSpPr>
          <p:cNvPr id="13" name="Footer Placeholder 3">
            <a:extLst>
              <a:ext uri="{FF2B5EF4-FFF2-40B4-BE49-F238E27FC236}">
                <a16:creationId xmlns:a16="http://schemas.microsoft.com/office/drawing/2014/main" id="{BF8AF20A-BDF0-5208-74AC-FAC43ABC24C5}"/>
              </a:ext>
            </a:extLst>
          </p:cNvPr>
          <p:cNvSpPr>
            <a:spLocks noGrp="1"/>
          </p:cNvSpPr>
          <p:nvPr>
            <p:ph type="ftr" sz="quarter" idx="12"/>
          </p:nvPr>
        </p:nvSpPr>
        <p:spPr>
          <a:xfrm>
            <a:off x="359229" y="6118483"/>
            <a:ext cx="4463143" cy="365125"/>
          </a:xfrm>
        </p:spPr>
        <p:txBody>
          <a:bodyPr/>
          <a:lstStyle/>
          <a:p>
            <a:r>
              <a:rPr lang="en-US" sz="1200" dirty="0"/>
              <a:t>Sensitive Species Extension Task Group September 2024</a:t>
            </a:r>
          </a:p>
        </p:txBody>
      </p:sp>
    </p:spTree>
    <p:extLst>
      <p:ext uri="{BB962C8B-B14F-4D97-AF65-F5344CB8AC3E}">
        <p14:creationId xmlns:p14="http://schemas.microsoft.com/office/powerpoint/2010/main" val="3733523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a:xfrm>
            <a:off x="838200" y="3354697"/>
            <a:ext cx="10515600" cy="1741714"/>
          </a:xfrm>
        </p:spPr>
        <p:txBody>
          <a:bodyPr/>
          <a:lstStyle/>
          <a:p>
            <a:r>
              <a:rPr lang="en-US" dirty="0"/>
              <a:t>Introductions</a:t>
            </a:r>
          </a:p>
        </p:txBody>
      </p:sp>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0"/>
          </p:nvPr>
        </p:nvSpPr>
        <p:spPr/>
        <p:txBody>
          <a:bodyPr/>
          <a:lstStyle/>
          <a:p>
            <a:fld id="{D495E168-DA5E-4888-8D8A-92B118324C14}" type="slidenum">
              <a:rPr lang="en-US" smtClean="0"/>
              <a:pPr/>
              <a:t>3</a:t>
            </a:fld>
            <a:endParaRPr lang="en-US" dirty="0"/>
          </a:p>
        </p:txBody>
      </p:sp>
      <p:sp>
        <p:nvSpPr>
          <p:cNvPr id="6" name="Text Placeholder 5">
            <a:extLst>
              <a:ext uri="{FF2B5EF4-FFF2-40B4-BE49-F238E27FC236}">
                <a16:creationId xmlns:a16="http://schemas.microsoft.com/office/drawing/2014/main" id="{BD7BDF37-EC4B-79FF-3E20-B633E33F6435}"/>
              </a:ext>
            </a:extLst>
          </p:cNvPr>
          <p:cNvSpPr>
            <a:spLocks noGrp="1"/>
          </p:cNvSpPr>
          <p:nvPr>
            <p:ph type="body" idx="1"/>
          </p:nvPr>
        </p:nvSpPr>
        <p:spPr/>
        <p:txBody>
          <a:bodyPr/>
          <a:lstStyle/>
          <a:p>
            <a:endParaRPr lang="en-AU"/>
          </a:p>
        </p:txBody>
      </p:sp>
      <p:sp>
        <p:nvSpPr>
          <p:cNvPr id="8" name="Footer Placeholder 3">
            <a:extLst>
              <a:ext uri="{FF2B5EF4-FFF2-40B4-BE49-F238E27FC236}">
                <a16:creationId xmlns:a16="http://schemas.microsoft.com/office/drawing/2014/main" id="{C1066D3C-B463-85A2-1B65-5276D0488F1C}"/>
              </a:ext>
            </a:extLst>
          </p:cNvPr>
          <p:cNvSpPr>
            <a:spLocks noGrp="1"/>
          </p:cNvSpPr>
          <p:nvPr>
            <p:ph type="ftr" sz="quarter" idx="4294967295"/>
          </p:nvPr>
        </p:nvSpPr>
        <p:spPr>
          <a:xfrm>
            <a:off x="511629" y="6041358"/>
            <a:ext cx="4463143" cy="365125"/>
          </a:xfrm>
        </p:spPr>
        <p:txBody>
          <a:bodyPr/>
          <a:lstStyle/>
          <a:p>
            <a:r>
              <a:rPr lang="en-US" sz="1200" dirty="0"/>
              <a:t>Sensitive Species Extension Task Group September 2024</a:t>
            </a:r>
          </a:p>
        </p:txBody>
      </p:sp>
      <p:pic>
        <p:nvPicPr>
          <p:cNvPr id="9" name="Picture 8" descr="A green text on a black background&#10;&#10;Description automatically generated">
            <a:extLst>
              <a:ext uri="{FF2B5EF4-FFF2-40B4-BE49-F238E27FC236}">
                <a16:creationId xmlns:a16="http://schemas.microsoft.com/office/drawing/2014/main" id="{9CB7390C-918D-8C66-3BB6-0E033F0F0094}"/>
              </a:ext>
            </a:extLst>
          </p:cNvPr>
          <p:cNvPicPr>
            <a:picLocks noChangeAspect="1"/>
          </p:cNvPicPr>
          <p:nvPr/>
        </p:nvPicPr>
        <p:blipFill>
          <a:blip r:embed="rId2"/>
          <a:stretch>
            <a:fillRect/>
          </a:stretch>
        </p:blipFill>
        <p:spPr>
          <a:xfrm>
            <a:off x="9483881" y="6118484"/>
            <a:ext cx="2312999" cy="288000"/>
          </a:xfrm>
          <a:prstGeom prst="rect">
            <a:avLst/>
          </a:prstGeom>
          <a:solidFill>
            <a:schemeClr val="bg1"/>
          </a:solidFill>
          <a:ln w="57150">
            <a:solidFill>
              <a:schemeClr val="bg1"/>
            </a:solidFill>
          </a:ln>
        </p:spPr>
      </p:pic>
    </p:spTree>
    <p:extLst>
      <p:ext uri="{BB962C8B-B14F-4D97-AF65-F5344CB8AC3E}">
        <p14:creationId xmlns:p14="http://schemas.microsoft.com/office/powerpoint/2010/main" val="3040151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a:xfrm>
            <a:off x="831850" y="3277572"/>
            <a:ext cx="10515600" cy="1741714"/>
          </a:xfrm>
        </p:spPr>
        <p:txBody>
          <a:bodyPr/>
          <a:lstStyle/>
          <a:p>
            <a:r>
              <a:rPr lang="en-US" dirty="0"/>
              <a:t>TDWG Processes for Standards Ratification</a:t>
            </a:r>
          </a:p>
        </p:txBody>
      </p:sp>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0"/>
          </p:nvPr>
        </p:nvSpPr>
        <p:spPr/>
        <p:txBody>
          <a:bodyPr/>
          <a:lstStyle/>
          <a:p>
            <a:fld id="{D495E168-DA5E-4888-8D8A-92B118324C14}" type="slidenum">
              <a:rPr lang="en-US" smtClean="0"/>
              <a:pPr/>
              <a:t>4</a:t>
            </a:fld>
            <a:endParaRPr lang="en-US" dirty="0"/>
          </a:p>
        </p:txBody>
      </p:sp>
      <p:sp>
        <p:nvSpPr>
          <p:cNvPr id="4" name="Footer Placeholder 3">
            <a:extLst>
              <a:ext uri="{FF2B5EF4-FFF2-40B4-BE49-F238E27FC236}">
                <a16:creationId xmlns:a16="http://schemas.microsoft.com/office/drawing/2014/main" id="{E7E3D7C1-6919-4785-9AEE-1F6673CA07C3}"/>
              </a:ext>
            </a:extLst>
          </p:cNvPr>
          <p:cNvSpPr>
            <a:spLocks noGrp="1"/>
          </p:cNvSpPr>
          <p:nvPr>
            <p:ph type="ftr" sz="quarter" idx="4294967295"/>
          </p:nvPr>
        </p:nvSpPr>
        <p:spPr>
          <a:xfrm>
            <a:off x="359229" y="6118483"/>
            <a:ext cx="4463143" cy="365125"/>
          </a:xfrm>
        </p:spPr>
        <p:txBody>
          <a:bodyPr/>
          <a:lstStyle/>
          <a:p>
            <a:r>
              <a:rPr lang="en-US" sz="1200" dirty="0"/>
              <a:t>Sensitive Species Extension Task Group September 2024</a:t>
            </a:r>
          </a:p>
        </p:txBody>
      </p:sp>
      <p:sp>
        <p:nvSpPr>
          <p:cNvPr id="9" name="Text Placeholder 8">
            <a:extLst>
              <a:ext uri="{FF2B5EF4-FFF2-40B4-BE49-F238E27FC236}">
                <a16:creationId xmlns:a16="http://schemas.microsoft.com/office/drawing/2014/main" id="{F1B3E1F6-1AB9-CBB6-400F-C12155F4A2F6}"/>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1239525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p:txBody>
          <a:bodyPr/>
          <a:lstStyle/>
          <a:p>
            <a:r>
              <a:rPr lang="en-US" dirty="0"/>
              <a:t>TDWG Process</a:t>
            </a:r>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a:lstStyle/>
          <a:p>
            <a:fld id="{D495E168-DA5E-4888-8D8A-92B118324C14}" type="slidenum">
              <a:rPr lang="en-US" smtClean="0"/>
              <a:pPr/>
              <a:t>5</a:t>
            </a:fld>
            <a:endParaRPr lang="en-US" dirty="0"/>
          </a:p>
        </p:txBody>
      </p:sp>
      <p:sp>
        <p:nvSpPr>
          <p:cNvPr id="9" name="Text Placeholder 4">
            <a:extLst>
              <a:ext uri="{FF2B5EF4-FFF2-40B4-BE49-F238E27FC236}">
                <a16:creationId xmlns:a16="http://schemas.microsoft.com/office/drawing/2014/main" id="{768625EC-F9C0-158F-A6F7-2E2EE586A85D}"/>
              </a:ext>
            </a:extLst>
          </p:cNvPr>
          <p:cNvSpPr txBox="1">
            <a:spLocks/>
          </p:cNvSpPr>
          <p:nvPr/>
        </p:nvSpPr>
        <p:spPr>
          <a:xfrm>
            <a:off x="563479" y="2188030"/>
            <a:ext cx="5935292" cy="3044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solidFill>
                <a:schemeClr val="bg2"/>
              </a:solidFill>
            </a:endParaRPr>
          </a:p>
        </p:txBody>
      </p:sp>
      <p:sp>
        <p:nvSpPr>
          <p:cNvPr id="13" name="Footer Placeholder 3">
            <a:extLst>
              <a:ext uri="{FF2B5EF4-FFF2-40B4-BE49-F238E27FC236}">
                <a16:creationId xmlns:a16="http://schemas.microsoft.com/office/drawing/2014/main" id="{BF8AF20A-BDF0-5208-74AC-FAC43ABC24C5}"/>
              </a:ext>
            </a:extLst>
          </p:cNvPr>
          <p:cNvSpPr>
            <a:spLocks noGrp="1"/>
          </p:cNvSpPr>
          <p:nvPr>
            <p:ph type="ftr" sz="quarter" idx="12"/>
          </p:nvPr>
        </p:nvSpPr>
        <p:spPr>
          <a:xfrm>
            <a:off x="359229" y="6118483"/>
            <a:ext cx="4463143" cy="365125"/>
          </a:xfrm>
        </p:spPr>
        <p:txBody>
          <a:bodyPr/>
          <a:lstStyle/>
          <a:p>
            <a:r>
              <a:rPr lang="en-US" sz="1200" dirty="0"/>
              <a:t>Sensitive Species Extension Task Group September 2024</a:t>
            </a:r>
          </a:p>
        </p:txBody>
      </p:sp>
      <p:sp>
        <p:nvSpPr>
          <p:cNvPr id="4" name="Text Placeholder 5">
            <a:extLst>
              <a:ext uri="{FF2B5EF4-FFF2-40B4-BE49-F238E27FC236}">
                <a16:creationId xmlns:a16="http://schemas.microsoft.com/office/drawing/2014/main" id="{9E19FAB5-417D-6926-842B-BBEDBC49D207}"/>
              </a:ext>
            </a:extLst>
          </p:cNvPr>
          <p:cNvSpPr txBox="1">
            <a:spLocks/>
          </p:cNvSpPr>
          <p:nvPr/>
        </p:nvSpPr>
        <p:spPr>
          <a:xfrm>
            <a:off x="838200" y="2455932"/>
            <a:ext cx="6128657" cy="3662552"/>
          </a:xfrm>
          <a:prstGeom prst="rect">
            <a:avLst/>
          </a:prstGeom>
        </p:spPr>
        <p:txBody>
          <a:bodyPr vert="horz" wrap="square" lIns="0" tIns="45720" rIns="91440" bIns="45720" rtlCol="0">
            <a:normAutofit/>
          </a:bodyPr>
          <a:lstStyle>
            <a:lvl1pPr marL="180000" indent="-180000" algn="l" defTabSz="914400" rtl="0" eaLnBrk="1" latinLnBrk="0" hangingPunct="1">
              <a:lnSpc>
                <a:spcPct val="90000"/>
              </a:lnSpc>
              <a:spcBef>
                <a:spcPts val="600"/>
              </a:spcBef>
              <a:buClr>
                <a:schemeClr val="bg2"/>
              </a:buClr>
              <a:buFont typeface="Arial" panose="020B0604020202020204" pitchFamily="34" charset="0"/>
              <a:buChar char="•"/>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800"/>
              </a:spcAft>
            </a:pPr>
            <a:r>
              <a:rPr lang="en-US" sz="2400" dirty="0"/>
              <a:t>Set up a task group / working group /interest group</a:t>
            </a:r>
          </a:p>
          <a:p>
            <a:pPr>
              <a:spcAft>
                <a:spcPts val="1800"/>
              </a:spcAft>
            </a:pPr>
            <a:r>
              <a:rPr lang="en-US" sz="2400" dirty="0"/>
              <a:t>Consensus on extension within TG</a:t>
            </a:r>
          </a:p>
          <a:p>
            <a:pPr>
              <a:spcAft>
                <a:spcPts val="1800"/>
              </a:spcAft>
            </a:pPr>
            <a:r>
              <a:rPr lang="en-US" sz="2400" dirty="0"/>
              <a:t>Review by DWC Maintenance Group</a:t>
            </a:r>
          </a:p>
          <a:p>
            <a:pPr>
              <a:spcAft>
                <a:spcPts val="1800"/>
              </a:spcAft>
            </a:pPr>
            <a:r>
              <a:rPr lang="en-US" sz="2400" dirty="0"/>
              <a:t>Standards Documentation Standard</a:t>
            </a:r>
          </a:p>
          <a:p>
            <a:pPr>
              <a:spcAft>
                <a:spcPts val="1800"/>
              </a:spcAft>
            </a:pPr>
            <a:r>
              <a:rPr lang="en-US" sz="2400" dirty="0"/>
              <a:t>Vocabulary  Maintenance Specification</a:t>
            </a:r>
          </a:p>
          <a:p>
            <a:pPr>
              <a:spcAft>
                <a:spcPts val="1800"/>
              </a:spcAft>
            </a:pPr>
            <a:endParaRPr lang="en-US" sz="2400" dirty="0"/>
          </a:p>
        </p:txBody>
      </p:sp>
    </p:spTree>
    <p:extLst>
      <p:ext uri="{BB962C8B-B14F-4D97-AF65-F5344CB8AC3E}">
        <p14:creationId xmlns:p14="http://schemas.microsoft.com/office/powerpoint/2010/main" val="789673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a:xfrm>
            <a:off x="838200" y="3354697"/>
            <a:ext cx="10515600" cy="1741714"/>
          </a:xfrm>
        </p:spPr>
        <p:txBody>
          <a:bodyPr/>
          <a:lstStyle/>
          <a:p>
            <a:r>
              <a:rPr lang="en-US" dirty="0"/>
              <a:t>Task Group Background</a:t>
            </a:r>
          </a:p>
        </p:txBody>
      </p:sp>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0"/>
          </p:nvPr>
        </p:nvSpPr>
        <p:spPr/>
        <p:txBody>
          <a:bodyPr/>
          <a:lstStyle/>
          <a:p>
            <a:fld id="{D495E168-DA5E-4888-8D8A-92B118324C14}" type="slidenum">
              <a:rPr lang="en-US" smtClean="0"/>
              <a:pPr/>
              <a:t>6</a:t>
            </a:fld>
            <a:endParaRPr lang="en-US" dirty="0"/>
          </a:p>
        </p:txBody>
      </p:sp>
      <p:sp>
        <p:nvSpPr>
          <p:cNvPr id="6" name="Text Placeholder 5">
            <a:extLst>
              <a:ext uri="{FF2B5EF4-FFF2-40B4-BE49-F238E27FC236}">
                <a16:creationId xmlns:a16="http://schemas.microsoft.com/office/drawing/2014/main" id="{BD7BDF37-EC4B-79FF-3E20-B633E33F6435}"/>
              </a:ext>
            </a:extLst>
          </p:cNvPr>
          <p:cNvSpPr>
            <a:spLocks noGrp="1"/>
          </p:cNvSpPr>
          <p:nvPr>
            <p:ph type="body" idx="1"/>
          </p:nvPr>
        </p:nvSpPr>
        <p:spPr/>
        <p:txBody>
          <a:bodyPr/>
          <a:lstStyle/>
          <a:p>
            <a:endParaRPr lang="en-AU"/>
          </a:p>
        </p:txBody>
      </p:sp>
      <p:sp>
        <p:nvSpPr>
          <p:cNvPr id="8" name="Footer Placeholder 3">
            <a:extLst>
              <a:ext uri="{FF2B5EF4-FFF2-40B4-BE49-F238E27FC236}">
                <a16:creationId xmlns:a16="http://schemas.microsoft.com/office/drawing/2014/main" id="{C1066D3C-B463-85A2-1B65-5276D0488F1C}"/>
              </a:ext>
            </a:extLst>
          </p:cNvPr>
          <p:cNvSpPr>
            <a:spLocks noGrp="1"/>
          </p:cNvSpPr>
          <p:nvPr>
            <p:ph type="ftr" sz="quarter" idx="4294967295"/>
          </p:nvPr>
        </p:nvSpPr>
        <p:spPr>
          <a:xfrm>
            <a:off x="511629" y="6041358"/>
            <a:ext cx="4463143" cy="365125"/>
          </a:xfrm>
        </p:spPr>
        <p:txBody>
          <a:bodyPr/>
          <a:lstStyle/>
          <a:p>
            <a:r>
              <a:rPr lang="en-US" sz="1200" dirty="0"/>
              <a:t>Sensitive Species Extension Task Group September 2024</a:t>
            </a:r>
          </a:p>
        </p:txBody>
      </p:sp>
      <p:pic>
        <p:nvPicPr>
          <p:cNvPr id="9" name="Picture 8" descr="A green text on a black background&#10;&#10;Description automatically generated">
            <a:extLst>
              <a:ext uri="{FF2B5EF4-FFF2-40B4-BE49-F238E27FC236}">
                <a16:creationId xmlns:a16="http://schemas.microsoft.com/office/drawing/2014/main" id="{9CB7390C-918D-8C66-3BB6-0E033F0F0094}"/>
              </a:ext>
            </a:extLst>
          </p:cNvPr>
          <p:cNvPicPr>
            <a:picLocks noChangeAspect="1"/>
          </p:cNvPicPr>
          <p:nvPr/>
        </p:nvPicPr>
        <p:blipFill>
          <a:blip r:embed="rId2"/>
          <a:stretch>
            <a:fillRect/>
          </a:stretch>
        </p:blipFill>
        <p:spPr>
          <a:xfrm>
            <a:off x="9483881" y="6118484"/>
            <a:ext cx="2312999" cy="288000"/>
          </a:xfrm>
          <a:prstGeom prst="rect">
            <a:avLst/>
          </a:prstGeom>
          <a:solidFill>
            <a:schemeClr val="bg1"/>
          </a:solidFill>
          <a:ln w="57150">
            <a:solidFill>
              <a:schemeClr val="bg1"/>
            </a:solidFill>
          </a:ln>
        </p:spPr>
      </p:pic>
    </p:spTree>
    <p:extLst>
      <p:ext uri="{BB962C8B-B14F-4D97-AF65-F5344CB8AC3E}">
        <p14:creationId xmlns:p14="http://schemas.microsoft.com/office/powerpoint/2010/main" val="1249997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B51AE-252F-4958-A1E9-67C57179FF35}"/>
              </a:ext>
            </a:extLst>
          </p:cNvPr>
          <p:cNvSpPr>
            <a:spLocks noGrp="1"/>
          </p:cNvSpPr>
          <p:nvPr>
            <p:ph type="title"/>
          </p:nvPr>
        </p:nvSpPr>
        <p:spPr>
          <a:xfrm>
            <a:off x="841248" y="1169256"/>
            <a:ext cx="5285914" cy="782638"/>
          </a:xfrm>
        </p:spPr>
        <p:txBody>
          <a:bodyPr anchor="ctr">
            <a:normAutofit/>
          </a:bodyPr>
          <a:lstStyle/>
          <a:p>
            <a:r>
              <a:rPr lang="en-US" dirty="0"/>
              <a:t>Background</a:t>
            </a:r>
          </a:p>
        </p:txBody>
      </p:sp>
      <p:sp>
        <p:nvSpPr>
          <p:cNvPr id="3" name="Slide Number Placeholder 2">
            <a:extLst>
              <a:ext uri="{FF2B5EF4-FFF2-40B4-BE49-F238E27FC236}">
                <a16:creationId xmlns:a16="http://schemas.microsoft.com/office/drawing/2014/main" id="{077CBD36-E928-427F-BCF4-3FF2B77D4C0D}"/>
              </a:ext>
            </a:extLst>
          </p:cNvPr>
          <p:cNvSpPr>
            <a:spLocks noGrp="1"/>
          </p:cNvSpPr>
          <p:nvPr>
            <p:ph type="sldNum" sz="quarter" idx="10"/>
          </p:nvPr>
        </p:nvSpPr>
        <p:spPr>
          <a:xfrm>
            <a:off x="5821279" y="6118484"/>
            <a:ext cx="549442" cy="365125"/>
          </a:xfrm>
        </p:spPr>
        <p:txBody>
          <a:bodyPr anchor="ctr">
            <a:normAutofit/>
          </a:bodyPr>
          <a:lstStyle/>
          <a:p>
            <a:pPr>
              <a:spcAft>
                <a:spcPts val="600"/>
              </a:spcAft>
            </a:pPr>
            <a:fld id="{D495E168-DA5E-4888-8D8A-92B118324C14}" type="slidenum">
              <a:rPr lang="en-US" smtClean="0"/>
              <a:pPr>
                <a:spcAft>
                  <a:spcPts val="600"/>
                </a:spcAft>
              </a:pPr>
              <a:t>7</a:t>
            </a:fld>
            <a:endParaRPr lang="en-US"/>
          </a:p>
        </p:txBody>
      </p:sp>
      <p:sp>
        <p:nvSpPr>
          <p:cNvPr id="6" name="Text Placeholder 5">
            <a:extLst>
              <a:ext uri="{FF2B5EF4-FFF2-40B4-BE49-F238E27FC236}">
                <a16:creationId xmlns:a16="http://schemas.microsoft.com/office/drawing/2014/main" id="{A1FE0C33-CECE-4322-A29C-AEA87CDB13E3}"/>
              </a:ext>
            </a:extLst>
          </p:cNvPr>
          <p:cNvSpPr>
            <a:spLocks noGrp="1"/>
          </p:cNvSpPr>
          <p:nvPr>
            <p:ph type="body" sz="quarter" idx="15"/>
          </p:nvPr>
        </p:nvSpPr>
        <p:spPr>
          <a:xfrm>
            <a:off x="838200" y="2455932"/>
            <a:ext cx="6128657" cy="3662552"/>
          </a:xfrm>
        </p:spPr>
        <p:txBody>
          <a:bodyPr wrap="square">
            <a:normAutofit/>
          </a:bodyPr>
          <a:lstStyle/>
          <a:p>
            <a:pPr>
              <a:spcAft>
                <a:spcPts val="1800"/>
              </a:spcAft>
            </a:pPr>
            <a:r>
              <a:rPr lang="en-US" sz="2400" dirty="0"/>
              <a:t>Arthur’s Report (2020)</a:t>
            </a:r>
          </a:p>
          <a:p>
            <a:pPr>
              <a:spcAft>
                <a:spcPts val="1800"/>
              </a:spcAft>
            </a:pPr>
            <a:r>
              <a:rPr lang="en-US" sz="2400" dirty="0"/>
              <a:t>Restricted Access Species Data Framework (Australia) 2023</a:t>
            </a:r>
          </a:p>
          <a:p>
            <a:pPr>
              <a:spcAft>
                <a:spcPts val="1800"/>
              </a:spcAft>
            </a:pPr>
            <a:r>
              <a:rPr lang="en-US" sz="2400" dirty="0"/>
              <a:t>GBIF – International Approach 2023</a:t>
            </a:r>
          </a:p>
          <a:p>
            <a:pPr>
              <a:spcAft>
                <a:spcPts val="1800"/>
              </a:spcAft>
            </a:pPr>
            <a:r>
              <a:rPr lang="en-US" sz="2400" dirty="0"/>
              <a:t>TDWG Workshop 2023</a:t>
            </a:r>
          </a:p>
          <a:p>
            <a:pPr>
              <a:spcAft>
                <a:spcPts val="1800"/>
              </a:spcAft>
            </a:pPr>
            <a:r>
              <a:rPr lang="en-US" sz="2400" dirty="0"/>
              <a:t>Set up Task Group under the DWC MG</a:t>
            </a:r>
          </a:p>
        </p:txBody>
      </p:sp>
      <p:sp>
        <p:nvSpPr>
          <p:cNvPr id="8" name="Text Placeholder 7">
            <a:extLst>
              <a:ext uri="{FF2B5EF4-FFF2-40B4-BE49-F238E27FC236}">
                <a16:creationId xmlns:a16="http://schemas.microsoft.com/office/drawing/2014/main" id="{E5442640-EABB-1A69-F487-470CB8D723CE}"/>
              </a:ext>
            </a:extLst>
          </p:cNvPr>
          <p:cNvSpPr>
            <a:spLocks noGrp="1"/>
          </p:cNvSpPr>
          <p:nvPr>
            <p:ph type="body" sz="quarter" idx="13"/>
          </p:nvPr>
        </p:nvSpPr>
        <p:spPr/>
        <p:txBody>
          <a:bodyPr/>
          <a:lstStyle/>
          <a:p>
            <a:endParaRPr lang="en-AU" dirty="0"/>
          </a:p>
        </p:txBody>
      </p:sp>
      <p:sp>
        <p:nvSpPr>
          <p:cNvPr id="11" name="Footer Placeholder 3">
            <a:extLst>
              <a:ext uri="{FF2B5EF4-FFF2-40B4-BE49-F238E27FC236}">
                <a16:creationId xmlns:a16="http://schemas.microsoft.com/office/drawing/2014/main" id="{E57560B4-5576-2023-33FB-60EF56A29237}"/>
              </a:ext>
            </a:extLst>
          </p:cNvPr>
          <p:cNvSpPr>
            <a:spLocks noGrp="1"/>
          </p:cNvSpPr>
          <p:nvPr>
            <p:ph type="ftr" sz="quarter" idx="12"/>
          </p:nvPr>
        </p:nvSpPr>
        <p:spPr>
          <a:xfrm>
            <a:off x="511629" y="6041358"/>
            <a:ext cx="4463143" cy="365125"/>
          </a:xfrm>
        </p:spPr>
        <p:txBody>
          <a:bodyPr/>
          <a:lstStyle/>
          <a:p>
            <a:r>
              <a:rPr lang="en-US" sz="1200" dirty="0"/>
              <a:t>Sensitive Species Extension Task Group September 2024</a:t>
            </a:r>
          </a:p>
        </p:txBody>
      </p:sp>
      <p:pic>
        <p:nvPicPr>
          <p:cNvPr id="12" name="Picture 11" descr="A green text on a black background&#10;&#10;Description automatically generated">
            <a:extLst>
              <a:ext uri="{FF2B5EF4-FFF2-40B4-BE49-F238E27FC236}">
                <a16:creationId xmlns:a16="http://schemas.microsoft.com/office/drawing/2014/main" id="{381D19DB-0D5F-84F6-7EED-05302EC53365}"/>
              </a:ext>
            </a:extLst>
          </p:cNvPr>
          <p:cNvPicPr>
            <a:picLocks noChangeAspect="1"/>
          </p:cNvPicPr>
          <p:nvPr/>
        </p:nvPicPr>
        <p:blipFill>
          <a:blip r:embed="rId3"/>
          <a:stretch>
            <a:fillRect/>
          </a:stretch>
        </p:blipFill>
        <p:spPr>
          <a:xfrm>
            <a:off x="9483881" y="6118484"/>
            <a:ext cx="2312999" cy="288000"/>
          </a:xfrm>
          <a:prstGeom prst="rect">
            <a:avLst/>
          </a:prstGeom>
          <a:solidFill>
            <a:schemeClr val="bg1"/>
          </a:solidFill>
          <a:ln w="57150">
            <a:solidFill>
              <a:schemeClr val="bg1"/>
            </a:solidFill>
          </a:ln>
        </p:spPr>
      </p:pic>
    </p:spTree>
    <p:extLst>
      <p:ext uri="{BB962C8B-B14F-4D97-AF65-F5344CB8AC3E}">
        <p14:creationId xmlns:p14="http://schemas.microsoft.com/office/powerpoint/2010/main" val="2636584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a:xfrm>
            <a:off x="838200" y="3354697"/>
            <a:ext cx="10515600" cy="1741714"/>
          </a:xfrm>
        </p:spPr>
        <p:txBody>
          <a:bodyPr/>
          <a:lstStyle/>
          <a:p>
            <a:r>
              <a:rPr lang="en-US" dirty="0"/>
              <a:t>2023 Workshop Recommendations</a:t>
            </a:r>
          </a:p>
        </p:txBody>
      </p:sp>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0"/>
          </p:nvPr>
        </p:nvSpPr>
        <p:spPr/>
        <p:txBody>
          <a:bodyPr/>
          <a:lstStyle/>
          <a:p>
            <a:fld id="{D495E168-DA5E-4888-8D8A-92B118324C14}" type="slidenum">
              <a:rPr lang="en-US" smtClean="0"/>
              <a:pPr/>
              <a:t>8</a:t>
            </a:fld>
            <a:endParaRPr lang="en-US" dirty="0"/>
          </a:p>
        </p:txBody>
      </p:sp>
      <p:sp>
        <p:nvSpPr>
          <p:cNvPr id="6" name="Text Placeholder 5">
            <a:extLst>
              <a:ext uri="{FF2B5EF4-FFF2-40B4-BE49-F238E27FC236}">
                <a16:creationId xmlns:a16="http://schemas.microsoft.com/office/drawing/2014/main" id="{BD7BDF37-EC4B-79FF-3E20-B633E33F6435}"/>
              </a:ext>
            </a:extLst>
          </p:cNvPr>
          <p:cNvSpPr>
            <a:spLocks noGrp="1"/>
          </p:cNvSpPr>
          <p:nvPr>
            <p:ph type="body" idx="1"/>
          </p:nvPr>
        </p:nvSpPr>
        <p:spPr/>
        <p:txBody>
          <a:bodyPr/>
          <a:lstStyle/>
          <a:p>
            <a:endParaRPr lang="en-AU"/>
          </a:p>
        </p:txBody>
      </p:sp>
      <p:sp>
        <p:nvSpPr>
          <p:cNvPr id="8" name="Footer Placeholder 3">
            <a:extLst>
              <a:ext uri="{FF2B5EF4-FFF2-40B4-BE49-F238E27FC236}">
                <a16:creationId xmlns:a16="http://schemas.microsoft.com/office/drawing/2014/main" id="{C1066D3C-B463-85A2-1B65-5276D0488F1C}"/>
              </a:ext>
            </a:extLst>
          </p:cNvPr>
          <p:cNvSpPr>
            <a:spLocks noGrp="1"/>
          </p:cNvSpPr>
          <p:nvPr>
            <p:ph type="ftr" sz="quarter" idx="4294967295"/>
          </p:nvPr>
        </p:nvSpPr>
        <p:spPr>
          <a:xfrm>
            <a:off x="511629" y="6041358"/>
            <a:ext cx="4463143" cy="365125"/>
          </a:xfrm>
        </p:spPr>
        <p:txBody>
          <a:bodyPr/>
          <a:lstStyle/>
          <a:p>
            <a:r>
              <a:rPr lang="en-US" sz="1200" dirty="0"/>
              <a:t>Sensitive Species Extension Task Group September 2024</a:t>
            </a:r>
          </a:p>
        </p:txBody>
      </p:sp>
      <p:pic>
        <p:nvPicPr>
          <p:cNvPr id="9" name="Picture 8" descr="A green text on a black background&#10;&#10;Description automatically generated">
            <a:extLst>
              <a:ext uri="{FF2B5EF4-FFF2-40B4-BE49-F238E27FC236}">
                <a16:creationId xmlns:a16="http://schemas.microsoft.com/office/drawing/2014/main" id="{9CB7390C-918D-8C66-3BB6-0E033F0F0094}"/>
              </a:ext>
            </a:extLst>
          </p:cNvPr>
          <p:cNvPicPr>
            <a:picLocks noChangeAspect="1"/>
          </p:cNvPicPr>
          <p:nvPr/>
        </p:nvPicPr>
        <p:blipFill>
          <a:blip r:embed="rId2"/>
          <a:stretch>
            <a:fillRect/>
          </a:stretch>
        </p:blipFill>
        <p:spPr>
          <a:xfrm>
            <a:off x="9483881" y="6118484"/>
            <a:ext cx="2312999" cy="288000"/>
          </a:xfrm>
          <a:prstGeom prst="rect">
            <a:avLst/>
          </a:prstGeom>
          <a:solidFill>
            <a:schemeClr val="bg1"/>
          </a:solidFill>
          <a:ln w="57150">
            <a:solidFill>
              <a:schemeClr val="bg1"/>
            </a:solidFill>
          </a:ln>
        </p:spPr>
      </p:pic>
    </p:spTree>
    <p:extLst>
      <p:ext uri="{BB962C8B-B14F-4D97-AF65-F5344CB8AC3E}">
        <p14:creationId xmlns:p14="http://schemas.microsoft.com/office/powerpoint/2010/main" val="11962366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B51AE-252F-4958-A1E9-67C57179FF35}"/>
              </a:ext>
            </a:extLst>
          </p:cNvPr>
          <p:cNvSpPr>
            <a:spLocks noGrp="1"/>
          </p:cNvSpPr>
          <p:nvPr>
            <p:ph type="title"/>
          </p:nvPr>
        </p:nvSpPr>
        <p:spPr>
          <a:xfrm>
            <a:off x="841248" y="1169256"/>
            <a:ext cx="5285914" cy="782638"/>
          </a:xfrm>
        </p:spPr>
        <p:txBody>
          <a:bodyPr anchor="ctr">
            <a:normAutofit/>
          </a:bodyPr>
          <a:lstStyle/>
          <a:p>
            <a:r>
              <a:rPr lang="en-US" dirty="0"/>
              <a:t>Recommendations</a:t>
            </a:r>
          </a:p>
        </p:txBody>
      </p:sp>
      <p:sp>
        <p:nvSpPr>
          <p:cNvPr id="3" name="Slide Number Placeholder 2">
            <a:extLst>
              <a:ext uri="{FF2B5EF4-FFF2-40B4-BE49-F238E27FC236}">
                <a16:creationId xmlns:a16="http://schemas.microsoft.com/office/drawing/2014/main" id="{077CBD36-E928-427F-BCF4-3FF2B77D4C0D}"/>
              </a:ext>
            </a:extLst>
          </p:cNvPr>
          <p:cNvSpPr>
            <a:spLocks noGrp="1"/>
          </p:cNvSpPr>
          <p:nvPr>
            <p:ph type="sldNum" sz="quarter" idx="10"/>
          </p:nvPr>
        </p:nvSpPr>
        <p:spPr>
          <a:xfrm>
            <a:off x="5821279" y="6118484"/>
            <a:ext cx="549442" cy="365125"/>
          </a:xfrm>
        </p:spPr>
        <p:txBody>
          <a:bodyPr anchor="ctr">
            <a:normAutofit/>
          </a:bodyPr>
          <a:lstStyle/>
          <a:p>
            <a:pPr>
              <a:spcAft>
                <a:spcPts val="600"/>
              </a:spcAft>
            </a:pPr>
            <a:fld id="{D495E168-DA5E-4888-8D8A-92B118324C14}" type="slidenum">
              <a:rPr lang="en-US" smtClean="0"/>
              <a:pPr>
                <a:spcAft>
                  <a:spcPts val="600"/>
                </a:spcAft>
              </a:pPr>
              <a:t>9</a:t>
            </a:fld>
            <a:endParaRPr lang="en-US"/>
          </a:p>
        </p:txBody>
      </p:sp>
      <p:sp>
        <p:nvSpPr>
          <p:cNvPr id="6" name="Text Placeholder 5">
            <a:extLst>
              <a:ext uri="{FF2B5EF4-FFF2-40B4-BE49-F238E27FC236}">
                <a16:creationId xmlns:a16="http://schemas.microsoft.com/office/drawing/2014/main" id="{A1FE0C33-CECE-4322-A29C-AEA87CDB13E3}"/>
              </a:ext>
            </a:extLst>
          </p:cNvPr>
          <p:cNvSpPr>
            <a:spLocks noGrp="1"/>
          </p:cNvSpPr>
          <p:nvPr>
            <p:ph type="body" sz="quarter" idx="15"/>
          </p:nvPr>
        </p:nvSpPr>
        <p:spPr>
          <a:xfrm>
            <a:off x="838200" y="2455932"/>
            <a:ext cx="6128657" cy="3662552"/>
          </a:xfrm>
        </p:spPr>
        <p:txBody>
          <a:bodyPr wrap="square">
            <a:normAutofit/>
          </a:bodyPr>
          <a:lstStyle/>
          <a:p>
            <a:pPr>
              <a:spcAft>
                <a:spcPts val="1800"/>
              </a:spcAft>
            </a:pPr>
            <a:r>
              <a:rPr lang="en-AU" sz="2400" dirty="0"/>
              <a:t>Amend Arthur’s proposed extension</a:t>
            </a:r>
          </a:p>
          <a:p>
            <a:pPr>
              <a:spcAft>
                <a:spcPts val="1800"/>
              </a:spcAft>
            </a:pPr>
            <a:r>
              <a:rPr lang="en-AU" sz="2400" dirty="0"/>
              <a:t>Define a standard set of extension fields / vocabularies / ontologies</a:t>
            </a:r>
          </a:p>
          <a:p>
            <a:pPr>
              <a:spcAft>
                <a:spcPts val="1800"/>
              </a:spcAft>
            </a:pPr>
            <a:r>
              <a:rPr lang="en-AU" sz="2400" dirty="0"/>
              <a:t>Consider the creation and adoption of national checklists</a:t>
            </a:r>
            <a:endParaRPr lang="en-US" sz="2400" dirty="0"/>
          </a:p>
        </p:txBody>
      </p:sp>
      <p:sp>
        <p:nvSpPr>
          <p:cNvPr id="11" name="Footer Placeholder 3">
            <a:extLst>
              <a:ext uri="{FF2B5EF4-FFF2-40B4-BE49-F238E27FC236}">
                <a16:creationId xmlns:a16="http://schemas.microsoft.com/office/drawing/2014/main" id="{E57560B4-5576-2023-33FB-60EF56A29237}"/>
              </a:ext>
            </a:extLst>
          </p:cNvPr>
          <p:cNvSpPr>
            <a:spLocks noGrp="1"/>
          </p:cNvSpPr>
          <p:nvPr>
            <p:ph type="ftr" sz="quarter" idx="12"/>
          </p:nvPr>
        </p:nvSpPr>
        <p:spPr>
          <a:xfrm>
            <a:off x="511629" y="6041358"/>
            <a:ext cx="4463143" cy="365125"/>
          </a:xfrm>
        </p:spPr>
        <p:txBody>
          <a:bodyPr/>
          <a:lstStyle/>
          <a:p>
            <a:r>
              <a:rPr lang="en-US" sz="1200" dirty="0"/>
              <a:t>Sensitive Species Extension Task Group September 2024</a:t>
            </a:r>
          </a:p>
        </p:txBody>
      </p:sp>
      <p:pic>
        <p:nvPicPr>
          <p:cNvPr id="12" name="Picture 11" descr="A green text on a black background&#10;&#10;Description automatically generated">
            <a:extLst>
              <a:ext uri="{FF2B5EF4-FFF2-40B4-BE49-F238E27FC236}">
                <a16:creationId xmlns:a16="http://schemas.microsoft.com/office/drawing/2014/main" id="{381D19DB-0D5F-84F6-7EED-05302EC53365}"/>
              </a:ext>
            </a:extLst>
          </p:cNvPr>
          <p:cNvPicPr>
            <a:picLocks noChangeAspect="1"/>
          </p:cNvPicPr>
          <p:nvPr/>
        </p:nvPicPr>
        <p:blipFill>
          <a:blip r:embed="rId2"/>
          <a:stretch>
            <a:fillRect/>
          </a:stretch>
        </p:blipFill>
        <p:spPr>
          <a:xfrm>
            <a:off x="9483881" y="6118484"/>
            <a:ext cx="2312999" cy="288000"/>
          </a:xfrm>
          <a:prstGeom prst="rect">
            <a:avLst/>
          </a:prstGeom>
          <a:solidFill>
            <a:schemeClr val="bg1"/>
          </a:solidFill>
          <a:ln w="57150">
            <a:solidFill>
              <a:schemeClr val="bg1"/>
            </a:solidFill>
          </a:ln>
        </p:spPr>
      </p:pic>
    </p:spTree>
    <p:extLst>
      <p:ext uri="{BB962C8B-B14F-4D97-AF65-F5344CB8AC3E}">
        <p14:creationId xmlns:p14="http://schemas.microsoft.com/office/powerpoint/2010/main" val="1913091217"/>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22977542_Outdoors presentation_RVA_v4.potx" id="{6CD96AFB-7D75-48FF-A856-C8B82BF3C12B}" vid="{1E6ACFD4-3AE6-4944-B76B-DA44E915EC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6f9d6e5a-6e1f-4c08-a73b-0a41f2c68cae" xsi:nil="true"/>
    <lcf76f155ced4ddcb4097134ff3c332f xmlns="6f9d6e5a-6e1f-4c08-a73b-0a41f2c68cae">
      <Terms xmlns="http://schemas.microsoft.com/office/infopath/2007/PartnerControls"/>
    </lcf76f155ced4ddcb4097134ff3c332f>
    <TaxCatchAll xmlns="06006892-5c50-42b6-9d85-255fee29a777" xsi:nil="true"/>
    <_dlc_DocId xmlns="06006892-5c50-42b6-9d85-255fee29a777">CVCDUS5VHHHD-556582700-928</_dlc_DocId>
    <_dlc_DocIdUrl xmlns="06006892-5c50-42b6-9d85-255fee29a777">
      <Url>https://csiroau.sharepoint.com/sites/SensitiveSpeciesDataPathwaysfromResearchtoDecisionMaking/_layouts/15/DocIdRedir.aspx?ID=CVCDUS5VHHHD-556582700-928</Url>
      <Description>CVCDUS5VHHHD-556582700-928</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E7EEF578859164D8B337A45ABEEB1F9" ma:contentTypeVersion="18" ma:contentTypeDescription="Create a new document." ma:contentTypeScope="" ma:versionID="e7ab88089c564360edd411ae4c0ce637">
  <xsd:schema xmlns:xsd="http://www.w3.org/2001/XMLSchema" xmlns:xs="http://www.w3.org/2001/XMLSchema" xmlns:p="http://schemas.microsoft.com/office/2006/metadata/properties" xmlns:ns2="06006892-5c50-42b6-9d85-255fee29a777" xmlns:ns3="6f9d6e5a-6e1f-4c08-a73b-0a41f2c68cae" targetNamespace="http://schemas.microsoft.com/office/2006/metadata/properties" ma:root="true" ma:fieldsID="8d26fc15b86252a74fe71d25f32e384b" ns2:_="" ns3:_="">
    <xsd:import namespace="06006892-5c50-42b6-9d85-255fee29a777"/>
    <xsd:import namespace="6f9d6e5a-6e1f-4c08-a73b-0a41f2c68cae"/>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AutoKeyPoints" minOccurs="0"/>
                <xsd:element ref="ns3:MediaServiceKeyPoints" minOccurs="0"/>
                <xsd:element ref="ns2:SharedWithUsers" minOccurs="0"/>
                <xsd:element ref="ns2:SharedWithDetails" minOccurs="0"/>
                <xsd:element ref="ns3:MediaServiceAutoTags" minOccurs="0"/>
                <xsd:element ref="ns3:MediaServiceOCR" minOccurs="0"/>
                <xsd:element ref="ns3:MediaServiceGenerationTime" minOccurs="0"/>
                <xsd:element ref="ns3:MediaServiceEventHashCode" minOccurs="0"/>
                <xsd:element ref="ns3:lcf76f155ced4ddcb4097134ff3c332f" minOccurs="0"/>
                <xsd:element ref="ns2:TaxCatchAll" minOccurs="0"/>
                <xsd:element ref="ns3:MediaServiceDateTaken" minOccurs="0"/>
                <xsd:element ref="ns3:MediaLengthInSeconds"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006892-5c50-42b6-9d85-255fee29a777"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ac4aa90-43e2-4a42-b1ac-206ad0a75622}" ma:internalName="TaxCatchAll" ma:showField="CatchAllData" ma:web="06006892-5c50-42b6-9d85-255fee29a777">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6f9d6e5a-6e1f-4c08-a73b-0a41f2c68cae"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c9513c6f-d7d3-4bba-9430-ae338114780f" ma:termSetId="09814cd3-568e-fe90-9814-8d621ff8fb84" ma:anchorId="fba54fb3-c3e1-fe81-a776-ca4b69148c4d" ma:open="true" ma:isKeyword="false">
      <xsd:complexType>
        <xsd:sequence>
          <xsd:element ref="pc:Terms" minOccurs="0" maxOccurs="1"/>
        </xsd:sequence>
      </xsd:complexType>
    </xsd:element>
    <xsd:element name="MediaServiceDateTaken" ma:index="24" nillable="true" ma:displayName="MediaServiceDateTaken" ma:hidden="true" ma:indexed="true" ma:internalName="MediaServiceDateTaken" ma:readOnly="true">
      <xsd:simpleType>
        <xsd:restriction base="dms:Text"/>
      </xsd:simpleType>
    </xsd:element>
    <xsd:element name="MediaLengthInSeconds" ma:index="25" nillable="true" ma:displayName="MediaLengthInSeconds" ma:hidden="true" ma:internalName="MediaLengthInSeconds" ma:readOnly="true">
      <xsd:simpleType>
        <xsd:restriction base="dms:Unknown"/>
      </xsd:simple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0F60B100-7079-4DE7-AF7C-20BFB1D62C46}">
  <ds:schemaRefs>
    <ds:schemaRef ds:uri="http://schemas.microsoft.com/sharepoint/v3/contenttype/forms"/>
  </ds:schemaRefs>
</ds:datastoreItem>
</file>

<file path=customXml/itemProps2.xml><?xml version="1.0" encoding="utf-8"?>
<ds:datastoreItem xmlns:ds="http://schemas.openxmlformats.org/officeDocument/2006/customXml" ds:itemID="{826A71AF-4CF2-4B95-BFB6-5C27500258C6}">
  <ds:schemaRefs>
    <ds:schemaRef ds:uri="http://purl.org/dc/elements/1.1/"/>
    <ds:schemaRef ds:uri="6f9d6e5a-6e1f-4c08-a73b-0a41f2c68cae"/>
    <ds:schemaRef ds:uri="http://www.w3.org/XML/1998/namespace"/>
    <ds:schemaRef ds:uri="http://schemas.microsoft.com/office/2006/metadata/properties"/>
    <ds:schemaRef ds:uri="http://purl.org/dc/dcmitype/"/>
    <ds:schemaRef ds:uri="06006892-5c50-42b6-9d85-255fee29a777"/>
    <ds:schemaRef ds:uri="http://schemas.microsoft.com/office/2006/documentManagement/types"/>
    <ds:schemaRef ds:uri="http://schemas.microsoft.com/office/infopath/2007/PartnerControls"/>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378B6D17-6043-4A73-9E1D-08225DB35A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6006892-5c50-42b6-9d85-255fee29a777"/>
    <ds:schemaRef ds:uri="6f9d6e5a-6e1f-4c08-a73b-0a41f2c68ca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14C2119F-6A55-4BA9-A64C-0A68B487A3F2}">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Outdoors presentation</Template>
  <TotalTime>305</TotalTime>
  <Words>1511</Words>
  <Application>Microsoft Office PowerPoint</Application>
  <PresentationFormat>Widescreen</PresentationFormat>
  <Paragraphs>132</Paragraphs>
  <Slides>14</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-apple-system</vt:lpstr>
      <vt:lpstr>Arial</vt:lpstr>
      <vt:lpstr>Calibri</vt:lpstr>
      <vt:lpstr>Franklin Gothic Book</vt:lpstr>
      <vt:lpstr>Gill Sans MT</vt:lpstr>
      <vt:lpstr>system-ui</vt:lpstr>
      <vt:lpstr>Office Theme</vt:lpstr>
      <vt:lpstr>Sensitive Data Extension Task Group</vt:lpstr>
      <vt:lpstr>Agenda</vt:lpstr>
      <vt:lpstr>Introductions</vt:lpstr>
      <vt:lpstr>TDWG Processes for Standards Ratification</vt:lpstr>
      <vt:lpstr>TDWG Process</vt:lpstr>
      <vt:lpstr>Task Group Background</vt:lpstr>
      <vt:lpstr>Background</vt:lpstr>
      <vt:lpstr>2023 Workshop Recommendations</vt:lpstr>
      <vt:lpstr>Recommendations</vt:lpstr>
      <vt:lpstr>PowerPoint Presentation</vt:lpstr>
      <vt:lpstr>Task Group Priorities?</vt:lpstr>
      <vt:lpstr>Proposed Approach</vt:lpstr>
      <vt:lpstr>Proposed Timeframes</vt:lpstr>
      <vt:lpstr>THANK YOU!</vt:lpstr>
    </vt:vector>
  </TitlesOfParts>
  <Company>CSIRO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Laity, Tania (NCMI, Black Mountain)</dc:creator>
  <cp:lastModifiedBy>Laity, Tania (NCMI, Black Mountain)</cp:lastModifiedBy>
  <cp:revision>68</cp:revision>
  <dcterms:created xsi:type="dcterms:W3CDTF">2024-09-24T22:45:57Z</dcterms:created>
  <dcterms:modified xsi:type="dcterms:W3CDTF">2024-09-27T06:31:45Z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0x0101005E7EEF578859164D8B337A45ABEEB1F9</vt:lpwstr>
  </property>
  <property fmtid="{D5CDD505-2E9C-101B-9397-08002B2CF9AE}" pid="3" name="_dlc_DocIdItemGuid">
    <vt:lpwstr>b128a7a0-a156-45a5-8a90-3e2073dcdb90</vt:lpwstr>
  </property>
  <property fmtid="{D5CDD505-2E9C-101B-9397-08002B2CF9AE}" pid="4" name="MediaServiceImageTags">
    <vt:lpwstr/>
  </property>
</Properties>
</file>